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72" r:id="rId8"/>
  </p:sldIdLst>
  <p:sldSz cx="9906000" cy="6858000" type="A4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C73"/>
    <a:srgbClr val="4A6BC0"/>
    <a:srgbClr val="F2C817"/>
    <a:srgbClr val="FF3E77"/>
    <a:srgbClr val="00CAA3"/>
    <a:srgbClr val="63BEA9"/>
    <a:srgbClr val="5B71B5"/>
    <a:srgbClr val="EB577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05"/>
  </p:normalViewPr>
  <p:slideViewPr>
    <p:cSldViewPr snapToGrid="0" snapToObjects="1">
      <p:cViewPr>
        <p:scale>
          <a:sx n="75" d="100"/>
          <a:sy n="75" d="100"/>
        </p:scale>
        <p:origin x="-1056" y="3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56870-CEB2-4C2B-A1D1-E26460551B2E}" type="datetimeFigureOut">
              <a:rPr lang="es-AR" smtClean="0"/>
              <a:t>11/3/2020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C200D8-8389-4C7E-8231-9FCA336D0422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C200D8-8389-4C7E-8231-9FCA336D0422}" type="slidenum">
              <a:rPr lang="es-AR" smtClean="0"/>
              <a:t>5</a:t>
            </a:fld>
            <a:endParaRPr lang="es-A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849643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49894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95410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138541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48930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652207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985843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114422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604108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71420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330594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B29B-AFB1-C54D-BD57-20B32D6EDFCB}" type="datetimeFigureOut">
              <a:rPr lang="es-AR" smtClean="0"/>
              <a:pPr/>
              <a:t>11/3/2020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61EC-D3E5-9346-B423-2614A0FB726F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xmlns="" val="230292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xmlns="" id="{F2272145-3D48-47C8-A7F8-DD9DCFC6A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115" y="5213324"/>
            <a:ext cx="4473769" cy="138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7331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671FEA9-09BD-45A3-8A7B-B0903D4FDC3E}"/>
              </a:ext>
            </a:extLst>
          </p:cNvPr>
          <p:cNvSpPr/>
          <p:nvPr/>
        </p:nvSpPr>
        <p:spPr>
          <a:xfrm>
            <a:off x="168887" y="154100"/>
            <a:ext cx="9017316" cy="900977"/>
          </a:xfrm>
          <a:prstGeom prst="rect">
            <a:avLst/>
          </a:prstGeom>
          <a:solidFill>
            <a:srgbClr val="00CA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F56E11-D586-4D28-9469-A8511DCC90BB}"/>
              </a:ext>
            </a:extLst>
          </p:cNvPr>
          <p:cNvSpPr txBox="1"/>
          <p:nvPr/>
        </p:nvSpPr>
        <p:spPr>
          <a:xfrm>
            <a:off x="269709" y="145815"/>
            <a:ext cx="6252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¿</a:t>
            </a:r>
            <a:r>
              <a:rPr lang="es-AR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Qué es?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DC78C76-BFFD-480D-9D6C-EA500C2CA3DE}"/>
              </a:ext>
            </a:extLst>
          </p:cNvPr>
          <p:cNvSpPr/>
          <p:nvPr/>
        </p:nvSpPr>
        <p:spPr>
          <a:xfrm>
            <a:off x="9326805" y="154100"/>
            <a:ext cx="393895" cy="900977"/>
          </a:xfrm>
          <a:prstGeom prst="rect">
            <a:avLst/>
          </a:prstGeom>
          <a:solidFill>
            <a:srgbClr val="F2C81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07F4C935-8720-47F1-A620-814D2C562886}"/>
              </a:ext>
            </a:extLst>
          </p:cNvPr>
          <p:cNvSpPr/>
          <p:nvPr/>
        </p:nvSpPr>
        <p:spPr>
          <a:xfrm>
            <a:off x="9343218" y="1207477"/>
            <a:ext cx="393895" cy="5496423"/>
          </a:xfrm>
          <a:prstGeom prst="rect">
            <a:avLst/>
          </a:prstGeom>
          <a:solidFill>
            <a:srgbClr val="4A6B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1560573-4481-4F4F-B0BF-B2DAA7DA83C1}"/>
              </a:ext>
            </a:extLst>
          </p:cNvPr>
          <p:cNvSpPr/>
          <p:nvPr/>
        </p:nvSpPr>
        <p:spPr>
          <a:xfrm>
            <a:off x="168887" y="1207476"/>
            <a:ext cx="9017316" cy="5496423"/>
          </a:xfrm>
          <a:prstGeom prst="rect">
            <a:avLst/>
          </a:prstGeom>
          <a:solidFill>
            <a:srgbClr val="FF3E7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79A569B-9A56-47BD-93B9-D250CA6A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309" y="301949"/>
            <a:ext cx="2013146" cy="6229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50B1EBA-5422-4367-80CE-E72205CC707E}"/>
              </a:ext>
            </a:extLst>
          </p:cNvPr>
          <p:cNvSpPr txBox="1"/>
          <p:nvPr/>
        </p:nvSpPr>
        <p:spPr>
          <a:xfrm>
            <a:off x="269709" y="1505252"/>
            <a:ext cx="876874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Es una iniciativa provincial que reúne organizaciones que persiguen un fin común: trabajar para la educación de calidad en Mendoza.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El trabajo mancomunado de este grupo de organizaciones y profesionales basan su estrategia en principios de respeto e integridad entre las partes.</a:t>
            </a:r>
          </a:p>
          <a:p>
            <a:pPr algn="just"/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La base de esta alianza es acompañar el desarrollo de la educación de la provincia, pudiendo plantear la necesidad local con una mirada global, porque pensamos que debemos apostar a la educación como herramienta indispensable para poder construir  e impulsar una Mendoza sostenible.</a:t>
            </a:r>
          </a:p>
        </p:txBody>
      </p:sp>
    </p:spTree>
    <p:extLst>
      <p:ext uri="{BB962C8B-B14F-4D97-AF65-F5344CB8AC3E}">
        <p14:creationId xmlns:p14="http://schemas.microsoft.com/office/powerpoint/2010/main" xmlns="" val="258371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671FEA9-09BD-45A3-8A7B-B0903D4FDC3E}"/>
              </a:ext>
            </a:extLst>
          </p:cNvPr>
          <p:cNvSpPr/>
          <p:nvPr/>
        </p:nvSpPr>
        <p:spPr>
          <a:xfrm>
            <a:off x="168887" y="154100"/>
            <a:ext cx="9017316" cy="900977"/>
          </a:xfrm>
          <a:prstGeom prst="rect">
            <a:avLst/>
          </a:prstGeom>
          <a:solidFill>
            <a:srgbClr val="00CA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F56E11-D586-4D28-9469-A8511DCC90BB}"/>
              </a:ext>
            </a:extLst>
          </p:cNvPr>
          <p:cNvSpPr txBox="1"/>
          <p:nvPr/>
        </p:nvSpPr>
        <p:spPr>
          <a:xfrm>
            <a:off x="269709" y="145815"/>
            <a:ext cx="6252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Objetivos</a:t>
            </a:r>
            <a:endParaRPr lang="es-AR" sz="5400" b="1" dirty="0">
              <a:solidFill>
                <a:schemeClr val="tx1">
                  <a:lumMod val="65000"/>
                  <a:lumOff val="35000"/>
                </a:schemeClr>
              </a:solidFill>
              <a:latin typeface="Gotham Bold" panose="02000604030000020004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DC78C76-BFFD-480D-9D6C-EA500C2CA3DE}"/>
              </a:ext>
            </a:extLst>
          </p:cNvPr>
          <p:cNvSpPr/>
          <p:nvPr/>
        </p:nvSpPr>
        <p:spPr>
          <a:xfrm>
            <a:off x="9326805" y="154100"/>
            <a:ext cx="393895" cy="900977"/>
          </a:xfrm>
          <a:prstGeom prst="rect">
            <a:avLst/>
          </a:prstGeom>
          <a:solidFill>
            <a:srgbClr val="F2C81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07F4C935-8720-47F1-A620-814D2C562886}"/>
              </a:ext>
            </a:extLst>
          </p:cNvPr>
          <p:cNvSpPr/>
          <p:nvPr/>
        </p:nvSpPr>
        <p:spPr>
          <a:xfrm>
            <a:off x="9343218" y="1207477"/>
            <a:ext cx="393895" cy="5496423"/>
          </a:xfrm>
          <a:prstGeom prst="rect">
            <a:avLst/>
          </a:prstGeom>
          <a:solidFill>
            <a:srgbClr val="4A6B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1560573-4481-4F4F-B0BF-B2DAA7DA83C1}"/>
              </a:ext>
            </a:extLst>
          </p:cNvPr>
          <p:cNvSpPr/>
          <p:nvPr/>
        </p:nvSpPr>
        <p:spPr>
          <a:xfrm>
            <a:off x="168887" y="1207476"/>
            <a:ext cx="9017316" cy="5496423"/>
          </a:xfrm>
          <a:prstGeom prst="rect">
            <a:avLst/>
          </a:prstGeom>
          <a:solidFill>
            <a:srgbClr val="FF3E7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79A569B-9A56-47BD-93B9-D250CA6A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309" y="301949"/>
            <a:ext cx="2013146" cy="6229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50B1EBA-5422-4367-80CE-E72205CC707E}"/>
              </a:ext>
            </a:extLst>
          </p:cNvPr>
          <p:cNvSpPr txBox="1"/>
          <p:nvPr/>
        </p:nvSpPr>
        <p:spPr>
          <a:xfrm>
            <a:off x="269709" y="2025761"/>
            <a:ext cx="876874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Generar y poner a disposición un espacio de reflexión, intercambio de buenas prácticas y pensamiento creativo sobre los desafíos que presenta hoy la educación en la provincia de Mendoza..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Diseñar e implementar distintas ofertas de experiencias, cursos y/o talleres para actores interesados en el marco de la educación. Aportar a las políticas públicas provinciales en temas referidos a educación, siendo una red capaz de construir visión futura y común entre sus miembros.</a:t>
            </a:r>
          </a:p>
        </p:txBody>
      </p:sp>
    </p:spTree>
    <p:extLst>
      <p:ext uri="{BB962C8B-B14F-4D97-AF65-F5344CB8AC3E}">
        <p14:creationId xmlns:p14="http://schemas.microsoft.com/office/powerpoint/2010/main" xmlns="" val="405046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671FEA9-09BD-45A3-8A7B-B0903D4FDC3E}"/>
              </a:ext>
            </a:extLst>
          </p:cNvPr>
          <p:cNvSpPr/>
          <p:nvPr/>
        </p:nvSpPr>
        <p:spPr>
          <a:xfrm>
            <a:off x="168887" y="154100"/>
            <a:ext cx="9017316" cy="900977"/>
          </a:xfrm>
          <a:prstGeom prst="rect">
            <a:avLst/>
          </a:prstGeom>
          <a:solidFill>
            <a:srgbClr val="00CA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F56E11-D586-4D28-9469-A8511DCC90BB}"/>
              </a:ext>
            </a:extLst>
          </p:cNvPr>
          <p:cNvSpPr txBox="1"/>
          <p:nvPr/>
        </p:nvSpPr>
        <p:spPr>
          <a:xfrm>
            <a:off x="269709" y="145815"/>
            <a:ext cx="6252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Membresías</a:t>
            </a:r>
            <a:endParaRPr lang="es-AR" sz="5400" b="1" dirty="0">
              <a:solidFill>
                <a:schemeClr val="tx1">
                  <a:lumMod val="65000"/>
                  <a:lumOff val="35000"/>
                </a:schemeClr>
              </a:solidFill>
              <a:latin typeface="Gotham Bold" panose="02000604030000020004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DC78C76-BFFD-480D-9D6C-EA500C2CA3DE}"/>
              </a:ext>
            </a:extLst>
          </p:cNvPr>
          <p:cNvSpPr/>
          <p:nvPr/>
        </p:nvSpPr>
        <p:spPr>
          <a:xfrm>
            <a:off x="9326805" y="154100"/>
            <a:ext cx="393895" cy="900977"/>
          </a:xfrm>
          <a:prstGeom prst="rect">
            <a:avLst/>
          </a:prstGeom>
          <a:solidFill>
            <a:srgbClr val="F2C81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07F4C935-8720-47F1-A620-814D2C562886}"/>
              </a:ext>
            </a:extLst>
          </p:cNvPr>
          <p:cNvSpPr/>
          <p:nvPr/>
        </p:nvSpPr>
        <p:spPr>
          <a:xfrm>
            <a:off x="9343218" y="1207477"/>
            <a:ext cx="393895" cy="5496423"/>
          </a:xfrm>
          <a:prstGeom prst="rect">
            <a:avLst/>
          </a:prstGeom>
          <a:solidFill>
            <a:srgbClr val="4A6B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1560573-4481-4F4F-B0BF-B2DAA7DA83C1}"/>
              </a:ext>
            </a:extLst>
          </p:cNvPr>
          <p:cNvSpPr/>
          <p:nvPr/>
        </p:nvSpPr>
        <p:spPr>
          <a:xfrm>
            <a:off x="168887" y="1207476"/>
            <a:ext cx="9017316" cy="5496423"/>
          </a:xfrm>
          <a:prstGeom prst="rect">
            <a:avLst/>
          </a:prstGeom>
          <a:solidFill>
            <a:srgbClr val="FF3E7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79A569B-9A56-47BD-93B9-D250CA6A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309" y="301949"/>
            <a:ext cx="2013146" cy="6229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50B1EBA-5422-4367-80CE-E72205CC707E}"/>
              </a:ext>
            </a:extLst>
          </p:cNvPr>
          <p:cNvSpPr txBox="1"/>
          <p:nvPr/>
        </p:nvSpPr>
        <p:spPr>
          <a:xfrm>
            <a:off x="269709" y="1663700"/>
            <a:ext cx="876874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Miembros fundadores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1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Son los socios que fundaron la RED y firmaron el Acta constitutiva.</a:t>
            </a:r>
          </a:p>
          <a:p>
            <a:pPr algn="just"/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r>
              <a:rPr lang="es-AR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Miembros activos</a:t>
            </a:r>
          </a:p>
          <a:p>
            <a:pPr algn="just"/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1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Son </a:t>
            </a:r>
            <a:r>
              <a:rPr lang="es-AR" sz="1400" b="1" dirty="0" err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ONGs</a:t>
            </a:r>
            <a:r>
              <a:rPr lang="es-AR" sz="1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, empresas, medios de comunicación, cámaras, asociaciones, instituciones académicas y de formación docente que colaboran activamente con los proyectos de la RED y participan activamente en las comisiones de trabajo.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r>
              <a:rPr lang="es-AR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Miembros adherentes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AR" sz="1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Son empresas, medios de comunicación, municipios, cámaras, asociaciones, universidades que adhieren a los objetivos de la Red. Tienen voz. No es necesario que trabajen en un directorio. Tienen reuniones trimestrales. Participan con su logo o en alguna tarea puntual, aporte de dinero, recursos, etc.</a:t>
            </a:r>
          </a:p>
          <a:p>
            <a:pPr algn="just"/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algn="just"/>
            <a:r>
              <a:rPr lang="es-AR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Miembros </a:t>
            </a:r>
            <a:r>
              <a:rPr lang="es-AR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honoríficos </a:t>
            </a:r>
            <a:endParaRPr lang="es-AR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Son personas  con una importante trayectoria en la educación o bien en temas generales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de impacto social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que contribuyen y realizan un </a:t>
            </a:r>
            <a:r>
              <a:rPr lang="es-AR" sz="1400" b="1" dirty="0" err="1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apote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 a la Red  de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modo individual.   Pueden haber representado  en algún momento a  un  miembro de la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R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ed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 </a:t>
            </a:r>
            <a:r>
              <a:rPr lang="es-AR" sz="1400" b="1" dirty="0" smtClean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(Fundador, Activo o Adherente)..</a:t>
            </a:r>
            <a:endParaRPr lang="es-AR" sz="14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15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2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8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AEABAB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2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671FEA9-09BD-45A3-8A7B-B0903D4FDC3E}"/>
              </a:ext>
            </a:extLst>
          </p:cNvPr>
          <p:cNvSpPr/>
          <p:nvPr/>
        </p:nvSpPr>
        <p:spPr>
          <a:xfrm>
            <a:off x="168887" y="154100"/>
            <a:ext cx="9017316" cy="900977"/>
          </a:xfrm>
          <a:prstGeom prst="rect">
            <a:avLst/>
          </a:prstGeom>
          <a:solidFill>
            <a:srgbClr val="00CA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F56E11-D586-4D28-9469-A8511DCC90BB}"/>
              </a:ext>
            </a:extLst>
          </p:cNvPr>
          <p:cNvSpPr txBox="1"/>
          <p:nvPr/>
        </p:nvSpPr>
        <p:spPr>
          <a:xfrm>
            <a:off x="269709" y="145815"/>
            <a:ext cx="62528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5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Nuestros principios</a:t>
            </a:r>
            <a:endParaRPr lang="es-AR" sz="5400" b="1" dirty="0">
              <a:solidFill>
                <a:schemeClr val="tx1">
                  <a:lumMod val="65000"/>
                  <a:lumOff val="35000"/>
                </a:schemeClr>
              </a:solidFill>
              <a:latin typeface="Gotham Bold" panose="02000604030000020004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DC78C76-BFFD-480D-9D6C-EA500C2CA3DE}"/>
              </a:ext>
            </a:extLst>
          </p:cNvPr>
          <p:cNvSpPr/>
          <p:nvPr/>
        </p:nvSpPr>
        <p:spPr>
          <a:xfrm>
            <a:off x="9326805" y="154100"/>
            <a:ext cx="393895" cy="900977"/>
          </a:xfrm>
          <a:prstGeom prst="rect">
            <a:avLst/>
          </a:prstGeom>
          <a:solidFill>
            <a:srgbClr val="F2C81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07F4C935-8720-47F1-A620-814D2C562886}"/>
              </a:ext>
            </a:extLst>
          </p:cNvPr>
          <p:cNvSpPr/>
          <p:nvPr/>
        </p:nvSpPr>
        <p:spPr>
          <a:xfrm>
            <a:off x="9343218" y="1207477"/>
            <a:ext cx="393895" cy="5496423"/>
          </a:xfrm>
          <a:prstGeom prst="rect">
            <a:avLst/>
          </a:prstGeom>
          <a:solidFill>
            <a:srgbClr val="4A6B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1560573-4481-4F4F-B0BF-B2DAA7DA83C1}"/>
              </a:ext>
            </a:extLst>
          </p:cNvPr>
          <p:cNvSpPr/>
          <p:nvPr/>
        </p:nvSpPr>
        <p:spPr>
          <a:xfrm>
            <a:off x="168887" y="1207476"/>
            <a:ext cx="9017316" cy="5496423"/>
          </a:xfrm>
          <a:prstGeom prst="rect">
            <a:avLst/>
          </a:prstGeom>
          <a:solidFill>
            <a:srgbClr val="FF3E7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79A569B-9A56-47BD-93B9-D250CA6AB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5309" y="301949"/>
            <a:ext cx="2013146" cy="6229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50B1EBA-5422-4367-80CE-E72205CC707E}"/>
              </a:ext>
            </a:extLst>
          </p:cNvPr>
          <p:cNvSpPr txBox="1"/>
          <p:nvPr/>
        </p:nvSpPr>
        <p:spPr>
          <a:xfrm>
            <a:off x="283777" y="2400300"/>
            <a:ext cx="876874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s-419" sz="28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Confianza</a:t>
            </a:r>
          </a:p>
          <a:p>
            <a:pPr algn="ctr"/>
            <a:endParaRPr lang="es-419" sz="28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s-419" sz="28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Trabajo Colaborativo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es-419" sz="28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s-419" sz="28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Diálogo y comunicación responsable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es-419" sz="28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s-419" sz="28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Ética, honestidad y transparencia</a:t>
            </a:r>
          </a:p>
          <a:p>
            <a:pPr marL="342900" indent="-342900" algn="ctr">
              <a:buFont typeface="Wingdings" panose="05000000000000000000" pitchFamily="2" charset="2"/>
              <a:buChar char="ü"/>
            </a:pPr>
            <a:endParaRPr lang="es-419" sz="28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3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E671FEA9-09BD-45A3-8A7B-B0903D4FDC3E}"/>
              </a:ext>
            </a:extLst>
          </p:cNvPr>
          <p:cNvSpPr/>
          <p:nvPr/>
        </p:nvSpPr>
        <p:spPr>
          <a:xfrm>
            <a:off x="168887" y="154100"/>
            <a:ext cx="9017316" cy="900977"/>
          </a:xfrm>
          <a:prstGeom prst="rect">
            <a:avLst/>
          </a:prstGeom>
          <a:solidFill>
            <a:srgbClr val="00CAA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55F56E11-D586-4D28-9469-A8511DCC90BB}"/>
              </a:ext>
            </a:extLst>
          </p:cNvPr>
          <p:cNvSpPr txBox="1"/>
          <p:nvPr/>
        </p:nvSpPr>
        <p:spPr>
          <a:xfrm>
            <a:off x="269708" y="145815"/>
            <a:ext cx="81849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otham Bold" panose="02000604030000020004" pitchFamily="2" charset="0"/>
              </a:rPr>
              <a:t>En relación a la educación</a:t>
            </a:r>
            <a:endParaRPr lang="es-AR" sz="4800" b="1" dirty="0">
              <a:solidFill>
                <a:schemeClr val="tx1">
                  <a:lumMod val="65000"/>
                  <a:lumOff val="35000"/>
                </a:schemeClr>
              </a:solidFill>
              <a:latin typeface="Gotham Bold" panose="02000604030000020004" pitchFamily="2" charset="0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DC78C76-BFFD-480D-9D6C-EA500C2CA3DE}"/>
              </a:ext>
            </a:extLst>
          </p:cNvPr>
          <p:cNvSpPr/>
          <p:nvPr/>
        </p:nvSpPr>
        <p:spPr>
          <a:xfrm>
            <a:off x="9326805" y="154100"/>
            <a:ext cx="393895" cy="900977"/>
          </a:xfrm>
          <a:prstGeom prst="rect">
            <a:avLst/>
          </a:prstGeom>
          <a:solidFill>
            <a:srgbClr val="F2C81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07F4C935-8720-47F1-A620-814D2C562886}"/>
              </a:ext>
            </a:extLst>
          </p:cNvPr>
          <p:cNvSpPr/>
          <p:nvPr/>
        </p:nvSpPr>
        <p:spPr>
          <a:xfrm>
            <a:off x="9343218" y="1207477"/>
            <a:ext cx="393895" cy="5496423"/>
          </a:xfrm>
          <a:prstGeom prst="rect">
            <a:avLst/>
          </a:prstGeom>
          <a:solidFill>
            <a:srgbClr val="4A6BC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41560573-4481-4F4F-B0BF-B2DAA7DA83C1}"/>
              </a:ext>
            </a:extLst>
          </p:cNvPr>
          <p:cNvSpPr/>
          <p:nvPr/>
        </p:nvSpPr>
        <p:spPr>
          <a:xfrm>
            <a:off x="168887" y="1207476"/>
            <a:ext cx="9017316" cy="5496423"/>
          </a:xfrm>
          <a:prstGeom prst="rect">
            <a:avLst/>
          </a:prstGeom>
          <a:solidFill>
            <a:srgbClr val="FF3E7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79A569B-9A56-47BD-93B9-D250CA6AB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5309" y="301949"/>
            <a:ext cx="2013146" cy="622974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450B1EBA-5422-4367-80CE-E72205CC707E}"/>
              </a:ext>
            </a:extLst>
          </p:cNvPr>
          <p:cNvSpPr txBox="1"/>
          <p:nvPr/>
        </p:nvSpPr>
        <p:spPr>
          <a:xfrm>
            <a:off x="269709" y="1406780"/>
            <a:ext cx="876874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s-AR" sz="24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Los miembros de la RED acordamos promover una educación que favorezca</a:t>
            </a:r>
            <a:r>
              <a:rPr lang="es-AR" sz="20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: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AR" sz="2000" b="1" dirty="0">
              <a:solidFill>
                <a:schemeClr val="bg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okletters Potlood" pitchFamily="2" charset="0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El desarrollo integral de la persona, favoreciendo la formación en valores.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Vínculo educación y  trabajo, formación en </a:t>
            </a:r>
            <a:r>
              <a:rPr lang="es-AR" sz="1600" b="1" dirty="0" err="1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emprendedurismo</a:t>
            </a: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. Innovación educativa y tecnológica fundada en ciencia e investigación.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Alianza  familia - escuela - comunidad.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Equidad educativa.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Educación de calidad.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Formación ciudadana.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Educación ambiental.</a:t>
            </a: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s-AR" sz="1600" b="1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okletters Potlood" pitchFamily="2" charset="0"/>
              </a:rPr>
              <a:t>Aportar a los objetivos de desarrollo sostenible, especialmente cuatro (educación de calidad) y diecisiete (alianzas para lograr los objetivos).</a:t>
            </a:r>
          </a:p>
        </p:txBody>
      </p:sp>
    </p:spTree>
    <p:extLst>
      <p:ext uri="{BB962C8B-B14F-4D97-AF65-F5344CB8AC3E}">
        <p14:creationId xmlns:p14="http://schemas.microsoft.com/office/powerpoint/2010/main" xmlns="" val="364105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3000"/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CC70F-FCC3-44E2-91DF-6B27EB609AC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82" t="20616" r="9785" b="19635"/>
          <a:stretch/>
        </p:blipFill>
        <p:spPr>
          <a:xfrm>
            <a:off x="3540669" y="-131210"/>
            <a:ext cx="4649073" cy="2416054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35029B06-03BB-4C75-8CF8-5DED31291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880" y="122007"/>
            <a:ext cx="2926080" cy="1465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3859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</TotalTime>
  <Words>381</Words>
  <Application>Microsoft Office PowerPoint</Application>
  <PresentationFormat>A4 (210 x 297 mm)</PresentationFormat>
  <Paragraphs>47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Dolores Miranda</cp:lastModifiedBy>
  <cp:revision>42</cp:revision>
  <dcterms:created xsi:type="dcterms:W3CDTF">2018-12-28T16:22:15Z</dcterms:created>
  <dcterms:modified xsi:type="dcterms:W3CDTF">2020-03-12T01:30:21Z</dcterms:modified>
</cp:coreProperties>
</file>