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0" r:id="rId5"/>
    <p:sldId id="261" r:id="rId6"/>
    <p:sldId id="262" r:id="rId7"/>
    <p:sldId id="263" r:id="rId8"/>
    <p:sldId id="264" r:id="rId9"/>
    <p:sldId id="265" r:id="rId10"/>
    <p:sldId id="266" r:id="rId11"/>
    <p:sldId id="267" r:id="rId12"/>
    <p:sldId id="286" r:id="rId13"/>
    <p:sldId id="289" r:id="rId14"/>
    <p:sldId id="290" r:id="rId15"/>
    <p:sldId id="292" r:id="rId16"/>
    <p:sldId id="291" r:id="rId17"/>
    <p:sldId id="293"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36"/>
    <a:srgbClr val="DCEFF0"/>
    <a:srgbClr val="00002A"/>
    <a:srgbClr val="FF0000"/>
    <a:srgbClr val="FFFF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3"/>
    <p:restoredTop sz="85714" autoAdjust="0"/>
  </p:normalViewPr>
  <p:slideViewPr>
    <p:cSldViewPr>
      <p:cViewPr varScale="1">
        <p:scale>
          <a:sx n="62" d="100"/>
          <a:sy n="62" d="100"/>
        </p:scale>
        <p:origin x="1620" y="6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1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3FEB26C-53DD-4124-B193-3C888B7A08CD}" type="slidenum">
              <a:rPr lang="es-ES"/>
              <a:pPr>
                <a:defRPr/>
              </a:pPr>
              <a:t>‹Nº›</a:t>
            </a:fld>
            <a:endParaRPr lang="es-ES"/>
          </a:p>
        </p:txBody>
      </p:sp>
    </p:spTree>
    <p:extLst>
      <p:ext uri="{BB962C8B-B14F-4D97-AF65-F5344CB8AC3E}">
        <p14:creationId xmlns:p14="http://schemas.microsoft.com/office/powerpoint/2010/main" val="2647406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pPr>
              <a:defRPr/>
            </a:pPr>
            <a:fld id="{D3FEB26C-53DD-4124-B193-3C888B7A08CD}" type="slidenum">
              <a:rPr lang="es-ES" smtClean="0"/>
              <a:pPr>
                <a:defRPr/>
              </a:pPr>
              <a:t>7</a:t>
            </a:fld>
            <a:endParaRPr lang="es-ES"/>
          </a:p>
        </p:txBody>
      </p:sp>
    </p:spTree>
    <p:extLst>
      <p:ext uri="{BB962C8B-B14F-4D97-AF65-F5344CB8AC3E}">
        <p14:creationId xmlns:p14="http://schemas.microsoft.com/office/powerpoint/2010/main" val="3412356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pPr>
              <a:defRPr/>
            </a:pPr>
            <a:fld id="{D3FEB26C-53DD-4124-B193-3C888B7A08CD}" type="slidenum">
              <a:rPr lang="es-ES" smtClean="0"/>
              <a:pPr>
                <a:defRPr/>
              </a:pPr>
              <a:t>15</a:t>
            </a:fld>
            <a:endParaRPr lang="es-ES"/>
          </a:p>
        </p:txBody>
      </p:sp>
    </p:spTree>
    <p:extLst>
      <p:ext uri="{BB962C8B-B14F-4D97-AF65-F5344CB8AC3E}">
        <p14:creationId xmlns:p14="http://schemas.microsoft.com/office/powerpoint/2010/main" val="89678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1CD7C96-7163-455F-9EEE-16D33E9F0FD1}" type="slidenum">
              <a:rPr lang="es-ES"/>
              <a:pPr>
                <a:defRPr/>
              </a:pPr>
              <a:t>‹Nº›</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615C35A-9A13-490A-AC14-1A64AEC17BB5}" type="slidenum">
              <a:rPr lang="es-ES"/>
              <a:pPr>
                <a:defRPr/>
              </a:pPr>
              <a:t>‹Nº›</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694E484-DDB2-41AE-9D77-265BE2D01BFF}" type="slidenum">
              <a:rPr lang="es-ES"/>
              <a:pPr>
                <a:defRPr/>
              </a:pPr>
              <a:t>‹Nº›</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BF5A719-51F2-45DB-B794-17395BFB595A}" type="slidenum">
              <a:rPr lang="es-ES"/>
              <a:pPr>
                <a:defRPr/>
              </a:pPr>
              <a:t>‹Nº›</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F04C906-524C-4205-B450-F80BF1725E0F}" type="slidenum">
              <a:rPr lang="es-ES"/>
              <a:pPr>
                <a:defRPr/>
              </a:pPr>
              <a:t>‹Nº›</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46AFA1E-1215-4059-AAD7-C25945AACFDD}" type="slidenum">
              <a:rPr lang="es-ES"/>
              <a:pPr>
                <a:defRPr/>
              </a:pPr>
              <a:t>‹Nº›</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441FDD2E-5F2D-47E9-AEAC-99D42F533DDC}" type="slidenum">
              <a:rPr lang="es-ES"/>
              <a:pPr>
                <a:defRPr/>
              </a:pPr>
              <a:t>‹Nº›</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22E8C01D-34F6-4CED-9CEB-EDF573464433}" type="slidenum">
              <a:rPr lang="es-ES"/>
              <a:pPr>
                <a:defRPr/>
              </a:pPr>
              <a:t>‹Nº›</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99C2BC8F-0E75-4991-9443-084A0DF8EDAA}" type="slidenum">
              <a:rPr lang="es-ES"/>
              <a:pPr>
                <a:defRPr/>
              </a:pPr>
              <a:t>‹Nº›</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C043FE6F-5B64-4498-AFF7-536664B5BDDF}" type="slidenum">
              <a:rPr lang="es-ES"/>
              <a:pPr>
                <a:defRPr/>
              </a:pPr>
              <a:t>‹Nº›</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84178EA-046B-45AE-8EB9-465F5CE69593}" type="slidenum">
              <a:rPr lang="es-ES"/>
              <a:pPr>
                <a:defRPr/>
              </a:pPr>
              <a:t>‹Nº›</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156AD06-0154-4BAB-B0C7-1816E1E09264}"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p:cNvPr>
          <p:cNvSpPr txBox="1">
            <a:spLocks/>
          </p:cNvSpPr>
          <p:nvPr/>
        </p:nvSpPr>
        <p:spPr>
          <a:xfrm>
            <a:off x="571500" y="1268413"/>
            <a:ext cx="8001000" cy="2665412"/>
          </a:xfrm>
          <a:prstGeom prst="rect">
            <a:avLst/>
          </a:prstGeom>
        </p:spPr>
        <p:txBody>
          <a:bodyPr>
            <a:normAutofit lnSpcReduction="10000"/>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br>
              <a:rPr lang="es-ES" sz="3600" b="1" kern="0" dirty="0">
                <a:solidFill>
                  <a:schemeClr val="tx1"/>
                </a:solidFill>
              </a:rPr>
            </a:br>
            <a:r>
              <a:rPr lang="es-ES" sz="3600" b="1" kern="0" dirty="0">
                <a:solidFill>
                  <a:schemeClr val="tx1"/>
                </a:solidFill>
              </a:rPr>
              <a:t>APORTES PARA EL DISEÑO DE UNA SISTEMA PROVINCIAL PARA LA GESTION INTEGRAL DEL RIESGO Y LA PROTECCIÓN CIVIL</a:t>
            </a:r>
            <a:endParaRPr lang="es-ES" sz="3200" kern="0" dirty="0">
              <a:solidFill>
                <a:schemeClr val="tx1"/>
              </a:solidFill>
            </a:endParaRPr>
          </a:p>
        </p:txBody>
      </p:sp>
      <p:sp>
        <p:nvSpPr>
          <p:cNvPr id="5" name="Subtítulo 2">
            <a:extLst/>
          </p:cNvPr>
          <p:cNvSpPr txBox="1">
            <a:spLocks/>
          </p:cNvSpPr>
          <p:nvPr/>
        </p:nvSpPr>
        <p:spPr>
          <a:xfrm>
            <a:off x="1835150" y="3860800"/>
            <a:ext cx="6400800" cy="1752600"/>
          </a:xfrm>
          <a:prstGeom prst="rect">
            <a:avLst/>
          </a:prstGeom>
        </p:spPr>
        <p:txBody>
          <a:bodyPr>
            <a:normAutofit fontScale="85000" lnSpcReduction="10000"/>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r">
              <a:buNone/>
              <a:defRPr/>
            </a:pPr>
            <a:r>
              <a:rPr lang="es-ES" sz="2000" kern="0" dirty="0"/>
              <a:t>Andrea </a:t>
            </a:r>
            <a:r>
              <a:rPr lang="es-ES" sz="2000" kern="0" dirty="0" err="1"/>
              <a:t>J.Lara</a:t>
            </a:r>
            <a:endParaRPr lang="es-ES" sz="2000" kern="0" dirty="0"/>
          </a:p>
          <a:p>
            <a:pPr marL="0" indent="0" algn="r">
              <a:buNone/>
              <a:defRPr/>
            </a:pPr>
            <a:r>
              <a:rPr lang="es-ES" sz="2000" kern="0" dirty="0"/>
              <a:t>Amalia Monserrat</a:t>
            </a:r>
          </a:p>
          <a:p>
            <a:pPr marL="0" indent="0" algn="r">
              <a:buFontTx/>
              <a:buNone/>
              <a:defRPr/>
            </a:pPr>
            <a:endParaRPr lang="es-ES" sz="2000" kern="0" dirty="0"/>
          </a:p>
          <a:p>
            <a:pPr marL="0" indent="0" algn="r">
              <a:buFontTx/>
              <a:buNone/>
              <a:defRPr/>
            </a:pPr>
            <a:r>
              <a:rPr lang="es-ES" sz="2000" kern="0" dirty="0"/>
              <a:t>Unidad de Enlace</a:t>
            </a:r>
          </a:p>
          <a:p>
            <a:pPr marL="0" indent="0" algn="r">
              <a:buFontTx/>
              <a:buNone/>
              <a:defRPr/>
            </a:pPr>
            <a:r>
              <a:rPr lang="es-ES" sz="2000" kern="0" dirty="0" err="1"/>
              <a:t>Vicegobernación</a:t>
            </a:r>
            <a:endParaRPr lang="es-ES" sz="2000" kern="0" dirty="0"/>
          </a:p>
          <a:p>
            <a:pPr marL="0" indent="0" algn="r">
              <a:buFontTx/>
              <a:buNone/>
              <a:defRPr/>
            </a:pPr>
            <a:r>
              <a:rPr lang="es-ES" sz="2000" kern="0" dirty="0"/>
              <a:t>Provincia de Mendoza </a:t>
            </a:r>
          </a:p>
          <a:p>
            <a:pPr marL="0" indent="0" algn="ctr">
              <a:buFontTx/>
              <a:buNone/>
              <a:defRPr/>
            </a:pPr>
            <a:endParaRPr lang="es-ES" kern="0" dirty="0"/>
          </a:p>
        </p:txBody>
      </p:sp>
      <p:grpSp>
        <p:nvGrpSpPr>
          <p:cNvPr id="14339" name="Group 17"/>
          <p:cNvGrpSpPr>
            <a:grpSpLocks/>
          </p:cNvGrpSpPr>
          <p:nvPr/>
        </p:nvGrpSpPr>
        <p:grpSpPr bwMode="auto">
          <a:xfrm>
            <a:off x="3273425" y="6092825"/>
            <a:ext cx="5799138" cy="649288"/>
            <a:chOff x="2062" y="3838"/>
            <a:chExt cx="3653" cy="409"/>
          </a:xfrm>
        </p:grpSpPr>
        <p:sp>
          <p:nvSpPr>
            <p:cNvPr id="14340"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14341"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p:cNvPr>
          <p:cNvSpPr txBox="1">
            <a:spLocks/>
          </p:cNvSpPr>
          <p:nvPr/>
        </p:nvSpPr>
        <p:spPr>
          <a:xfrm>
            <a:off x="806450" y="1063625"/>
            <a:ext cx="8229600" cy="52451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FontTx/>
              <a:buNone/>
              <a:defRPr/>
            </a:pPr>
            <a:r>
              <a:rPr lang="es-ES" sz="2600" kern="0" dirty="0"/>
              <a:t>Se enumeran </a:t>
            </a:r>
            <a:r>
              <a:rPr lang="es-ES" sz="2600" b="1" kern="0" dirty="0"/>
              <a:t>7 objetivos específicos </a:t>
            </a:r>
            <a:r>
              <a:rPr lang="es-ES" sz="2600" kern="0" dirty="0"/>
              <a:t>fundamentales del sistema</a:t>
            </a:r>
          </a:p>
          <a:p>
            <a:pPr marL="0" indent="0" algn="ctr">
              <a:buFontTx/>
              <a:buNone/>
              <a:defRPr/>
            </a:pPr>
            <a:r>
              <a:rPr lang="es-ES" sz="2600" kern="0" dirty="0"/>
              <a:t>y 4 </a:t>
            </a:r>
            <a:r>
              <a:rPr lang="es-ES" sz="2600" b="1" kern="0" dirty="0"/>
              <a:t>principios</a:t>
            </a:r>
            <a:r>
              <a:rPr lang="es-ES" sz="2600" kern="0" dirty="0"/>
              <a:t> por los que deben regirse los planes, protocolos, instructivos y manuales de procedimiento:</a:t>
            </a:r>
          </a:p>
          <a:p>
            <a:pPr marL="0" indent="0" algn="ctr">
              <a:buFontTx/>
              <a:buNone/>
              <a:defRPr/>
            </a:pPr>
            <a:endParaRPr lang="es-ES" sz="2600" b="1" kern="0" dirty="0"/>
          </a:p>
          <a:p>
            <a:pPr marL="0" indent="0" algn="ctr">
              <a:buFontTx/>
              <a:buNone/>
              <a:defRPr/>
            </a:pPr>
            <a:r>
              <a:rPr lang="es-ES" sz="2600" b="1" kern="0" dirty="0"/>
              <a:t>COHERENCIA </a:t>
            </a:r>
            <a:r>
              <a:rPr lang="es-ES" sz="2600" kern="0" dirty="0"/>
              <a:t>(regulación análoga jurisdicción)</a:t>
            </a:r>
            <a:endParaRPr lang="es-ES" sz="2600" b="1" kern="0" dirty="0"/>
          </a:p>
          <a:p>
            <a:pPr marL="0" indent="0" algn="ctr">
              <a:buFontTx/>
              <a:buNone/>
              <a:defRPr/>
            </a:pPr>
            <a:r>
              <a:rPr lang="es-ES" sz="2600" b="1" kern="0" dirty="0"/>
              <a:t>PREVENCION </a:t>
            </a:r>
            <a:r>
              <a:rPr lang="es-ES" sz="2600" kern="0" dirty="0"/>
              <a:t>(causas y fuentes de riesgos)</a:t>
            </a:r>
            <a:endParaRPr lang="es-ES" sz="2600" b="1" kern="0" dirty="0"/>
          </a:p>
          <a:p>
            <a:pPr marL="0" indent="0" algn="ctr">
              <a:buFontTx/>
              <a:buNone/>
              <a:defRPr/>
            </a:pPr>
            <a:r>
              <a:rPr lang="es-ES" sz="2600" b="1" kern="0" dirty="0"/>
              <a:t>PROGRESIVIDAD </a:t>
            </a:r>
            <a:r>
              <a:rPr lang="es-ES" sz="2600" kern="0" dirty="0"/>
              <a:t>(planificación gradual)</a:t>
            </a:r>
            <a:endParaRPr lang="es-ES" sz="2600" b="1" kern="0" dirty="0"/>
          </a:p>
          <a:p>
            <a:pPr marL="0" indent="0" algn="ctr">
              <a:buFontTx/>
              <a:buNone/>
              <a:defRPr/>
            </a:pPr>
            <a:r>
              <a:rPr lang="es-ES" sz="2600" b="1" kern="0" dirty="0"/>
              <a:t>SUBSIDIARIDAD </a:t>
            </a:r>
            <a:r>
              <a:rPr lang="es-ES" sz="2600" kern="0" dirty="0"/>
              <a:t>(agotado un recurso responde el nivel superior)</a:t>
            </a:r>
            <a:endParaRPr lang="es-ES" sz="2600" b="1" kern="0" dirty="0"/>
          </a:p>
          <a:p>
            <a:pPr marL="0" indent="0" algn="ctr">
              <a:buFontTx/>
              <a:buNone/>
              <a:defRPr/>
            </a:pPr>
            <a:r>
              <a:rPr lang="es-ES" b="1" kern="0" dirty="0"/>
              <a:t>   </a:t>
            </a:r>
          </a:p>
        </p:txBody>
      </p:sp>
      <p:grpSp>
        <p:nvGrpSpPr>
          <p:cNvPr id="24578" name="Group 17"/>
          <p:cNvGrpSpPr>
            <a:grpSpLocks/>
          </p:cNvGrpSpPr>
          <p:nvPr/>
        </p:nvGrpSpPr>
        <p:grpSpPr bwMode="auto">
          <a:xfrm>
            <a:off x="3273425" y="6092825"/>
            <a:ext cx="5799138" cy="649288"/>
            <a:chOff x="2062" y="3838"/>
            <a:chExt cx="3653" cy="409"/>
          </a:xfrm>
        </p:grpSpPr>
        <p:sp>
          <p:nvSpPr>
            <p:cNvPr id="24579"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4580"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Marcador de contenido 2"/>
          <p:cNvSpPr txBox="1">
            <a:spLocks/>
          </p:cNvSpPr>
          <p:nvPr/>
        </p:nvSpPr>
        <p:spPr bwMode="auto">
          <a:xfrm>
            <a:off x="678656" y="1039040"/>
            <a:ext cx="8001000" cy="5802313"/>
          </a:xfrm>
          <a:prstGeom prst="rect">
            <a:avLst/>
          </a:prstGeom>
          <a:noFill/>
          <a:ln w="9525">
            <a:noFill/>
            <a:miter lim="800000"/>
            <a:headEnd/>
            <a:tailEnd/>
          </a:ln>
        </p:spPr>
        <p:txBody>
          <a:bodyPr/>
          <a:lstStyle/>
          <a:p>
            <a:pPr algn="ctr" eaLnBrk="0" hangingPunct="0">
              <a:spcBef>
                <a:spcPct val="20000"/>
              </a:spcBef>
            </a:pPr>
            <a:r>
              <a:rPr lang="es-AR" sz="2400" b="1" dirty="0"/>
              <a:t>Organismos Integrantes del Sistema Provincial</a:t>
            </a:r>
          </a:p>
          <a:p>
            <a:pPr algn="ctr" eaLnBrk="0" hangingPunct="0">
              <a:spcBef>
                <a:spcPct val="20000"/>
              </a:spcBef>
            </a:pPr>
            <a:endParaRPr lang="es-AR" sz="2400" b="1" dirty="0"/>
          </a:p>
          <a:p>
            <a:pPr marL="457200" indent="-457200" algn="just" eaLnBrk="0" hangingPunct="0">
              <a:spcBef>
                <a:spcPct val="20000"/>
              </a:spcBef>
              <a:buFont typeface="Arial" panose="020B0604020202020204" pitchFamily="34" charset="0"/>
              <a:buChar char="•"/>
            </a:pPr>
            <a:r>
              <a:rPr lang="es-AR" sz="2400" dirty="0"/>
              <a:t>Sistema Provincial de Defensa Civil según legislación vigente (3796/72-dec.1416/76)</a:t>
            </a:r>
          </a:p>
          <a:p>
            <a:pPr marL="457200" indent="-457200" algn="just" eaLnBrk="0" hangingPunct="0">
              <a:spcBef>
                <a:spcPct val="20000"/>
              </a:spcBef>
              <a:buFont typeface="Arial" panose="020B0604020202020204" pitchFamily="34" charset="0"/>
              <a:buChar char="•"/>
            </a:pPr>
            <a:r>
              <a:rPr lang="es-AR" sz="2400" dirty="0"/>
              <a:t>Consejo Provincial de Ordenamiento Territorial (CPOT) ( LEY 8051) a través de una comisión especial.</a:t>
            </a:r>
          </a:p>
          <a:p>
            <a:pPr marL="457200" indent="-457200" algn="just">
              <a:buFont typeface="Arial" panose="020B0604020202020204" pitchFamily="34" charset="0"/>
              <a:buChar char="•"/>
              <a:defRPr/>
            </a:pPr>
            <a:r>
              <a:rPr lang="es-AR" sz="2400" dirty="0"/>
              <a:t>Consejo Científico –Técnico coordinado por la Agencia Provincial de Ordenamiento Territorial (APOT) integrado por: </a:t>
            </a:r>
            <a:r>
              <a:rPr lang="es-ES" sz="2400" dirty="0"/>
              <a:t>Organismos Científicos-Tecnológicos. Otros organismos con actividad sustantiva y Universidades Nacionales</a:t>
            </a:r>
          </a:p>
          <a:p>
            <a:pPr marL="457200" indent="-457200" eaLnBrk="0" hangingPunct="0">
              <a:spcBef>
                <a:spcPct val="20000"/>
              </a:spcBef>
              <a:buFont typeface="Arial" panose="020B0604020202020204" pitchFamily="34" charset="0"/>
              <a:buChar char="•"/>
            </a:pPr>
            <a:endParaRPr lang="es-AR" sz="3200" dirty="0"/>
          </a:p>
        </p:txBody>
      </p:sp>
      <p:grpSp>
        <p:nvGrpSpPr>
          <p:cNvPr id="25602" name="Group 17"/>
          <p:cNvGrpSpPr>
            <a:grpSpLocks/>
          </p:cNvGrpSpPr>
          <p:nvPr/>
        </p:nvGrpSpPr>
        <p:grpSpPr bwMode="auto">
          <a:xfrm>
            <a:off x="3273425" y="6092825"/>
            <a:ext cx="5799138" cy="649288"/>
            <a:chOff x="2062" y="3838"/>
            <a:chExt cx="3653" cy="409"/>
          </a:xfrm>
        </p:grpSpPr>
        <p:sp>
          <p:nvSpPr>
            <p:cNvPr id="25603"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5604"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188" y="1241425"/>
            <a:ext cx="8229600" cy="5211763"/>
          </a:xfrm>
        </p:spPr>
        <p:txBody>
          <a:bodyPr>
            <a:normAutofit/>
          </a:bodyPr>
          <a:lstStyle/>
          <a:p>
            <a:pPr marL="0" indent="0" algn="just">
              <a:buFontTx/>
              <a:buNone/>
              <a:defRPr/>
            </a:pPr>
            <a:r>
              <a:rPr lang="es-ES" sz="2400" dirty="0"/>
              <a:t>El </a:t>
            </a:r>
            <a:r>
              <a:rPr lang="es-ES" sz="2400" b="1" u="sng" dirty="0"/>
              <a:t>agrupamiento territorial </a:t>
            </a:r>
            <a:r>
              <a:rPr lang="es-ES" sz="2400" dirty="0"/>
              <a:t>es el establecido en el PPOT.</a:t>
            </a:r>
          </a:p>
          <a:p>
            <a:pPr marL="0" indent="0" algn="just">
              <a:buFontTx/>
              <a:buNone/>
              <a:defRPr/>
            </a:pPr>
            <a:endParaRPr lang="es-ES" sz="2400" dirty="0"/>
          </a:p>
          <a:p>
            <a:pPr marL="0" indent="0" algn="just">
              <a:buFontTx/>
              <a:buNone/>
              <a:defRPr/>
            </a:pPr>
            <a:r>
              <a:rPr lang="es-ES" sz="2400" dirty="0"/>
              <a:t>Las </a:t>
            </a:r>
            <a:r>
              <a:rPr lang="es-ES" sz="2400" b="1" u="sng" dirty="0"/>
              <a:t>etapas del proceso operativo de la Gestión de riesgos son:</a:t>
            </a:r>
          </a:p>
          <a:p>
            <a:pPr marL="0" indent="0" algn="just">
              <a:buFontTx/>
              <a:buNone/>
              <a:defRPr/>
            </a:pPr>
            <a:endParaRPr lang="es-ES" sz="2000" b="1" dirty="0"/>
          </a:p>
          <a:p>
            <a:pPr marL="0" indent="0" algn="just">
              <a:buFontTx/>
              <a:buNone/>
              <a:defRPr/>
            </a:pPr>
            <a:r>
              <a:rPr lang="es-ES" sz="2000" b="1" dirty="0"/>
              <a:t>1) ANALISIS DE RIESGO </a:t>
            </a:r>
            <a:r>
              <a:rPr lang="es-ES" sz="2000" dirty="0"/>
              <a:t>(estudios e información previas)</a:t>
            </a:r>
          </a:p>
          <a:p>
            <a:pPr marL="0" indent="0" algn="just">
              <a:buFontTx/>
              <a:buNone/>
              <a:defRPr/>
            </a:pPr>
            <a:r>
              <a:rPr lang="es-ES" sz="2000" b="1" dirty="0"/>
              <a:t>2) MITIGACIÓN</a:t>
            </a:r>
            <a:r>
              <a:rPr lang="es-ES" sz="2000" dirty="0"/>
              <a:t> (acciones que controlan los efectos)</a:t>
            </a:r>
          </a:p>
          <a:p>
            <a:pPr marL="0" indent="0" algn="just">
              <a:buFontTx/>
              <a:buNone/>
              <a:defRPr/>
            </a:pPr>
            <a:r>
              <a:rPr lang="es-ES" sz="2000" b="1" dirty="0"/>
              <a:t>3) PREVENCION</a:t>
            </a:r>
            <a:r>
              <a:rPr lang="es-ES" sz="2000" dirty="0"/>
              <a:t> ( eliminar, evitar o impedir daños)</a:t>
            </a:r>
          </a:p>
          <a:p>
            <a:pPr marL="0" indent="0" algn="just">
              <a:buFontTx/>
              <a:buNone/>
              <a:defRPr/>
            </a:pPr>
            <a:r>
              <a:rPr lang="es-ES" sz="2000" b="1" dirty="0"/>
              <a:t>4) PREPARACION</a:t>
            </a:r>
            <a:r>
              <a:rPr lang="es-ES" sz="2000" dirty="0"/>
              <a:t> (organizar la capacidad de respuesta)</a:t>
            </a:r>
          </a:p>
          <a:p>
            <a:pPr marL="0" indent="0" algn="just">
              <a:buFontTx/>
              <a:buNone/>
              <a:defRPr/>
            </a:pPr>
            <a:r>
              <a:rPr lang="es-ES" sz="2000" b="1" dirty="0"/>
              <a:t>5) GESTION DE RESPUESTA </a:t>
            </a:r>
            <a:r>
              <a:rPr lang="es-ES" sz="2000" dirty="0"/>
              <a:t>(acciones operativas como refugio, alimentación, hospitales, servicios esenciales).  Se basa en los </a:t>
            </a:r>
            <a:r>
              <a:rPr lang="es-ES" sz="2000" b="1" u="sng" dirty="0"/>
              <a:t>PLANES DE CONTINGENCIA Y PROTOCOLOS DE INFORMACION Y GESTIÓN OPERATIVA ESPECÍFICA PARA CADA AMENAZA</a:t>
            </a:r>
            <a:r>
              <a:rPr lang="es-ES" sz="2000" u="sng" dirty="0"/>
              <a:t>.</a:t>
            </a:r>
          </a:p>
        </p:txBody>
      </p:sp>
      <p:grpSp>
        <p:nvGrpSpPr>
          <p:cNvPr id="26626" name="Group 17"/>
          <p:cNvGrpSpPr>
            <a:grpSpLocks/>
          </p:cNvGrpSpPr>
          <p:nvPr/>
        </p:nvGrpSpPr>
        <p:grpSpPr bwMode="auto">
          <a:xfrm>
            <a:off x="3273425" y="6092825"/>
            <a:ext cx="5799138" cy="649288"/>
            <a:chOff x="2062" y="3838"/>
            <a:chExt cx="3653" cy="409"/>
          </a:xfrm>
        </p:grpSpPr>
        <p:sp>
          <p:nvSpPr>
            <p:cNvPr id="26627"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6628"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Marcador de contenido 2"/>
          <p:cNvSpPr>
            <a:spLocks noGrp="1"/>
          </p:cNvSpPr>
          <p:nvPr>
            <p:ph idx="1"/>
          </p:nvPr>
        </p:nvSpPr>
        <p:spPr>
          <a:xfrm>
            <a:off x="672306" y="980728"/>
            <a:ext cx="8013700" cy="5327650"/>
          </a:xfrm>
        </p:spPr>
        <p:txBody>
          <a:bodyPr/>
          <a:lstStyle/>
          <a:p>
            <a:pPr marL="0" indent="0" algn="just">
              <a:buNone/>
            </a:pPr>
            <a:r>
              <a:rPr lang="es-ES" sz="2400" dirty="0"/>
              <a:t>La Secretaría de Ambiente y Ordenamiento Territorial será la encargada de elaborar:</a:t>
            </a:r>
          </a:p>
          <a:p>
            <a:pPr marL="0" indent="0" algn="just">
              <a:buNone/>
            </a:pPr>
            <a:endParaRPr lang="es-ES" sz="2400" b="1" dirty="0"/>
          </a:p>
          <a:p>
            <a:pPr marL="0" indent="0" algn="just">
              <a:buNone/>
            </a:pPr>
            <a:r>
              <a:rPr lang="es-ES" sz="2400" b="1" dirty="0"/>
              <a:t>1) PLAN PROVINCIAL Y MAPA DE RIESGOS</a:t>
            </a:r>
            <a:r>
              <a:rPr lang="es-ES" sz="2400" dirty="0"/>
              <a:t>  por</a:t>
            </a:r>
          </a:p>
          <a:p>
            <a:pPr marL="0" indent="0" algn="just">
              <a:buNone/>
            </a:pPr>
            <a:r>
              <a:rPr lang="es-ES" sz="2400" dirty="0"/>
              <a:t>los que se regirá el SIPGIR. </a:t>
            </a:r>
          </a:p>
          <a:p>
            <a:pPr marL="0" indent="0" algn="just">
              <a:buNone/>
            </a:pPr>
            <a:endParaRPr lang="es-ES" sz="2400" b="1" dirty="0"/>
          </a:p>
          <a:p>
            <a:pPr marL="0" indent="0" algn="just">
              <a:buNone/>
            </a:pPr>
            <a:r>
              <a:rPr lang="es-ES" sz="2400" b="1" dirty="0"/>
              <a:t>2) Los lineamientos del PLAN PROVINCIAL DE PREVENCIÓN Y MITIGACION DE RIESGOS</a:t>
            </a:r>
          </a:p>
          <a:p>
            <a:pPr marL="0" indent="0" algn="just">
              <a:buNone/>
            </a:pPr>
            <a:r>
              <a:rPr lang="es-ES" sz="2400" dirty="0"/>
              <a:t>(diagnósticos, metas, indicadores, abordaje territorial, clasificación de riesgos, cartografía social, articulación con el sistema de Defensa Civil)</a:t>
            </a:r>
          </a:p>
        </p:txBody>
      </p:sp>
      <p:grpSp>
        <p:nvGrpSpPr>
          <p:cNvPr id="29698" name="Group 17"/>
          <p:cNvGrpSpPr>
            <a:grpSpLocks/>
          </p:cNvGrpSpPr>
          <p:nvPr/>
        </p:nvGrpSpPr>
        <p:grpSpPr bwMode="auto">
          <a:xfrm>
            <a:off x="3273425" y="6092825"/>
            <a:ext cx="5799138" cy="649288"/>
            <a:chOff x="2062" y="3838"/>
            <a:chExt cx="3653" cy="409"/>
          </a:xfrm>
        </p:grpSpPr>
        <p:sp>
          <p:nvSpPr>
            <p:cNvPr id="29699"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9700"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contenido 2"/>
          <p:cNvSpPr>
            <a:spLocks noGrp="1"/>
          </p:cNvSpPr>
          <p:nvPr>
            <p:ph idx="1"/>
          </p:nvPr>
        </p:nvSpPr>
        <p:spPr>
          <a:xfrm>
            <a:off x="323528" y="980728"/>
            <a:ext cx="8569647" cy="5472460"/>
          </a:xfrm>
        </p:spPr>
        <p:txBody>
          <a:bodyPr/>
          <a:lstStyle/>
          <a:p>
            <a:pPr marL="0" indent="0">
              <a:buFontTx/>
              <a:buNone/>
            </a:pPr>
            <a:r>
              <a:rPr lang="es-AR" sz="2400" b="1" dirty="0"/>
              <a:t>LAS FUERZAS OPERATIVAS DEL SISTEMA SON: </a:t>
            </a:r>
          </a:p>
          <a:p>
            <a:pPr marL="0" indent="0">
              <a:buFontTx/>
              <a:buNone/>
            </a:pPr>
            <a:endParaRPr lang="es-AR" sz="2400" dirty="0"/>
          </a:p>
          <a:p>
            <a:pPr marL="0" indent="0">
              <a:buFontTx/>
              <a:buNone/>
            </a:pPr>
            <a:r>
              <a:rPr lang="es-AR" sz="2400" dirty="0"/>
              <a:t>Defensa Civil (Ley 3796/72-Dec.Dec.1416/76)</a:t>
            </a:r>
          </a:p>
          <a:p>
            <a:pPr marL="0" indent="0">
              <a:buFontTx/>
              <a:buNone/>
            </a:pPr>
            <a:r>
              <a:rPr lang="es-AR" sz="2400" dirty="0"/>
              <a:t>COEP - Dec.2649/81 (Centro de Operaciones de Emergencia Provincial)</a:t>
            </a:r>
          </a:p>
          <a:p>
            <a:pPr marL="0" indent="0">
              <a:buFontTx/>
              <a:buNone/>
            </a:pPr>
            <a:r>
              <a:rPr lang="es-AR" sz="2400" dirty="0"/>
              <a:t>Policía de Mendoza</a:t>
            </a:r>
          </a:p>
          <a:p>
            <a:pPr marL="0" indent="0">
              <a:buFontTx/>
              <a:buNone/>
            </a:pPr>
            <a:r>
              <a:rPr lang="es-AR" sz="2400" dirty="0"/>
              <a:t>Cuerpo de Bomberos </a:t>
            </a:r>
          </a:p>
          <a:p>
            <a:pPr marL="0" indent="0">
              <a:buFontTx/>
              <a:buNone/>
            </a:pPr>
            <a:r>
              <a:rPr lang="es-AR" sz="2400" dirty="0"/>
              <a:t>Fuerzas policiales y de seguridad federales</a:t>
            </a:r>
          </a:p>
          <a:p>
            <a:pPr marL="0" indent="0">
              <a:buFontTx/>
              <a:buNone/>
            </a:pPr>
            <a:r>
              <a:rPr lang="es-AR" sz="2400" dirty="0"/>
              <a:t>Fuerzas armadas.</a:t>
            </a:r>
          </a:p>
          <a:p>
            <a:pPr marL="0" indent="0">
              <a:buFontTx/>
              <a:buNone/>
            </a:pPr>
            <a:r>
              <a:rPr lang="es-AR" sz="2400" dirty="0"/>
              <a:t>Sistemas de Salud</a:t>
            </a:r>
          </a:p>
          <a:p>
            <a:pPr marL="0" indent="0">
              <a:buFontTx/>
              <a:buNone/>
            </a:pPr>
            <a:r>
              <a:rPr lang="es-AR" sz="2400" dirty="0"/>
              <a:t>Organismos Públicos y toda entidad convocada por defensa civil.</a:t>
            </a:r>
          </a:p>
          <a:p>
            <a:pPr marL="0" indent="0">
              <a:buFontTx/>
              <a:buNone/>
            </a:pPr>
            <a:endParaRPr lang="es-AR" sz="2800" b="1" dirty="0"/>
          </a:p>
        </p:txBody>
      </p:sp>
      <p:grpSp>
        <p:nvGrpSpPr>
          <p:cNvPr id="30722" name="Group 17"/>
          <p:cNvGrpSpPr>
            <a:grpSpLocks/>
          </p:cNvGrpSpPr>
          <p:nvPr/>
        </p:nvGrpSpPr>
        <p:grpSpPr bwMode="auto">
          <a:xfrm>
            <a:off x="3273425" y="6092825"/>
            <a:ext cx="5799138" cy="649288"/>
            <a:chOff x="2062" y="3838"/>
            <a:chExt cx="3653" cy="409"/>
          </a:xfrm>
        </p:grpSpPr>
        <p:sp>
          <p:nvSpPr>
            <p:cNvPr id="30723"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30724"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Marcador de contenido 2"/>
          <p:cNvSpPr>
            <a:spLocks noGrp="1"/>
          </p:cNvSpPr>
          <p:nvPr>
            <p:ph idx="1"/>
          </p:nvPr>
        </p:nvSpPr>
        <p:spPr>
          <a:xfrm>
            <a:off x="468313" y="980728"/>
            <a:ext cx="8229600" cy="5102572"/>
          </a:xfrm>
        </p:spPr>
        <p:txBody>
          <a:bodyPr/>
          <a:lstStyle/>
          <a:p>
            <a:pPr marL="0" indent="0" algn="ctr">
              <a:buNone/>
            </a:pPr>
            <a:r>
              <a:rPr lang="es-ES" sz="2400" b="1" dirty="0"/>
              <a:t>POSIBLES RECURSOS DEL SISTEMA PROVINCIAL PARA LA GESTIÓN INTEGRAL DEL RIESGO Y LA PROTECCIÓN CIVIL</a:t>
            </a:r>
          </a:p>
          <a:p>
            <a:pPr>
              <a:buFont typeface="Wingdings" panose="05000000000000000000" pitchFamily="2" charset="2"/>
              <a:buChar char="ü"/>
            </a:pPr>
            <a:r>
              <a:rPr lang="es-ES" sz="2400" dirty="0"/>
              <a:t>Fondo de afectación específica creado por el artículo 53 de la ley 8051 destinado al Fortalecimiento institucional en materia de OT</a:t>
            </a:r>
          </a:p>
          <a:p>
            <a:pPr>
              <a:buFont typeface="Wingdings" panose="05000000000000000000" pitchFamily="2" charset="2"/>
              <a:buChar char="ü"/>
            </a:pPr>
            <a:r>
              <a:rPr lang="es-ES" sz="2400" dirty="0"/>
              <a:t>Fondo Nacional para la gestión integral del Riesgo ( art. 16 Ley Nacional 27.287/16)- (Fondo Nacional de emergencias art. 17) ( fideicomiso)</a:t>
            </a:r>
          </a:p>
          <a:p>
            <a:pPr>
              <a:buFont typeface="Wingdings" panose="05000000000000000000" pitchFamily="2" charset="2"/>
              <a:buChar char="ü"/>
            </a:pPr>
            <a:r>
              <a:rPr lang="es-ES" sz="2400" dirty="0"/>
              <a:t>Fondos afectados en los distintos niveles gubernamentales y/o alianzas público-privadas.</a:t>
            </a:r>
          </a:p>
          <a:p>
            <a:pPr>
              <a:buFont typeface="Wingdings" panose="05000000000000000000" pitchFamily="2" charset="2"/>
              <a:buChar char="ü"/>
            </a:pPr>
            <a:r>
              <a:rPr lang="es-ES" sz="2400" dirty="0"/>
              <a:t>Donaciones, legados u otro recurso que se le asigne.</a:t>
            </a:r>
          </a:p>
          <a:p>
            <a:pPr>
              <a:buFont typeface="Wingdings" panose="05000000000000000000" pitchFamily="2" charset="2"/>
              <a:buChar char="ü"/>
            </a:pPr>
            <a:endParaRPr lang="es-ES" sz="2800" b="1" dirty="0"/>
          </a:p>
        </p:txBody>
      </p:sp>
      <p:grpSp>
        <p:nvGrpSpPr>
          <p:cNvPr id="32770" name="Group 17"/>
          <p:cNvGrpSpPr>
            <a:grpSpLocks/>
          </p:cNvGrpSpPr>
          <p:nvPr/>
        </p:nvGrpSpPr>
        <p:grpSpPr bwMode="auto">
          <a:xfrm>
            <a:off x="3273425" y="6092825"/>
            <a:ext cx="5799138" cy="649288"/>
            <a:chOff x="2062" y="3838"/>
            <a:chExt cx="3653" cy="409"/>
          </a:xfrm>
        </p:grpSpPr>
        <p:sp>
          <p:nvSpPr>
            <p:cNvPr id="32771"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32772" name="Picture 15" descr="Logo UE"/>
            <p:cNvPicPr>
              <a:picLocks noChangeAspect="1" noChangeArrowheads="1"/>
            </p:cNvPicPr>
            <p:nvPr/>
          </p:nvPicPr>
          <p:blipFill>
            <a:blip r:embed="rId3"/>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Marcador de contenido 2"/>
          <p:cNvSpPr>
            <a:spLocks noGrp="1"/>
          </p:cNvSpPr>
          <p:nvPr>
            <p:ph idx="1"/>
          </p:nvPr>
        </p:nvSpPr>
        <p:spPr>
          <a:xfrm>
            <a:off x="590550" y="923925"/>
            <a:ext cx="8229600" cy="5457825"/>
          </a:xfrm>
        </p:spPr>
        <p:txBody>
          <a:bodyPr/>
          <a:lstStyle/>
          <a:p>
            <a:pPr marL="0" indent="0">
              <a:buFontTx/>
              <a:buNone/>
            </a:pPr>
            <a:endParaRPr lang="es-AR" sz="2400" b="1" u="sng" dirty="0"/>
          </a:p>
          <a:p>
            <a:pPr marL="0" indent="0" algn="just">
              <a:buFontTx/>
              <a:buNone/>
            </a:pPr>
            <a:r>
              <a:rPr lang="es-AR" sz="2400" dirty="0"/>
              <a:t>Como principio general operativo de la gestión de respuesta y por el principio de subsidiariedad  será el Municipio el primer eslabón de respuesta. Si no es suficiente se requerirá el apoyo de la Provincia y de la Nación. </a:t>
            </a:r>
          </a:p>
          <a:p>
            <a:pPr marL="0" indent="0" algn="just">
              <a:buFontTx/>
              <a:buNone/>
            </a:pPr>
            <a:endParaRPr lang="es-AR" sz="2400" b="1" dirty="0"/>
          </a:p>
          <a:p>
            <a:pPr marL="0" indent="0" algn="just">
              <a:buFontTx/>
              <a:buNone/>
            </a:pPr>
            <a:r>
              <a:rPr lang="es-AR" sz="2400" dirty="0"/>
              <a:t>Debemos tener en cuenta  que la capacidad de coordinación interinstitucional y entre los niveles de gobierno es una herramienta clave que evita la superposición de funciones y permite una adecuada administración de recursos, dada la multiplicidad de</a:t>
            </a:r>
          </a:p>
          <a:p>
            <a:pPr marL="0" indent="0" algn="just">
              <a:buNone/>
            </a:pPr>
            <a:r>
              <a:rPr lang="es-AR" sz="2400" dirty="0"/>
              <a:t>instituciones que intervienen en la emergencia.</a:t>
            </a:r>
          </a:p>
          <a:p>
            <a:pPr marL="0" indent="0" algn="just">
              <a:buNone/>
            </a:pPr>
            <a:endParaRPr lang="es-ES" sz="2400" dirty="0"/>
          </a:p>
        </p:txBody>
      </p:sp>
      <p:grpSp>
        <p:nvGrpSpPr>
          <p:cNvPr id="31746" name="Group 17"/>
          <p:cNvGrpSpPr>
            <a:grpSpLocks/>
          </p:cNvGrpSpPr>
          <p:nvPr/>
        </p:nvGrpSpPr>
        <p:grpSpPr bwMode="auto">
          <a:xfrm>
            <a:off x="3273425" y="6092825"/>
            <a:ext cx="5799138" cy="649288"/>
            <a:chOff x="2062" y="3838"/>
            <a:chExt cx="3653" cy="409"/>
          </a:xfrm>
        </p:grpSpPr>
        <p:sp>
          <p:nvSpPr>
            <p:cNvPr id="31747"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31748"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645896"/>
            <a:ext cx="8229600" cy="4525963"/>
          </a:xfrm>
        </p:spPr>
        <p:txBody>
          <a:bodyPr>
            <a:normAutofit/>
          </a:bodyPr>
          <a:lstStyle/>
          <a:p>
            <a:pPr marL="0" indent="0">
              <a:buNone/>
              <a:defRPr/>
            </a:pPr>
            <a:endParaRPr lang="es-ES" dirty="0"/>
          </a:p>
          <a:p>
            <a:pPr marL="0" indent="0">
              <a:buNone/>
              <a:defRPr/>
            </a:pPr>
            <a:endParaRPr lang="es-ES" dirty="0"/>
          </a:p>
          <a:p>
            <a:pPr marL="0" indent="0" algn="ctr">
              <a:buNone/>
              <a:defRPr/>
            </a:pPr>
            <a:r>
              <a:rPr lang="es-ES" i="1" dirty="0">
                <a:latin typeface="AR JULIAN" panose="02000000000000000000" pitchFamily="2" charset="0"/>
              </a:rPr>
              <a:t>Gracias por su atención</a:t>
            </a:r>
          </a:p>
        </p:txBody>
      </p:sp>
      <p:grpSp>
        <p:nvGrpSpPr>
          <p:cNvPr id="33794" name="Group 17"/>
          <p:cNvGrpSpPr>
            <a:grpSpLocks/>
          </p:cNvGrpSpPr>
          <p:nvPr/>
        </p:nvGrpSpPr>
        <p:grpSpPr bwMode="auto">
          <a:xfrm>
            <a:off x="3273425" y="6092825"/>
            <a:ext cx="5799138" cy="649288"/>
            <a:chOff x="2062" y="3838"/>
            <a:chExt cx="3653" cy="409"/>
          </a:xfrm>
        </p:grpSpPr>
        <p:sp>
          <p:nvSpPr>
            <p:cNvPr id="33795"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33796"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p:cNvPr>
          <p:cNvSpPr txBox="1">
            <a:spLocks/>
          </p:cNvSpPr>
          <p:nvPr/>
        </p:nvSpPr>
        <p:spPr>
          <a:xfrm>
            <a:off x="457200" y="89058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endParaRPr lang="es-ES" sz="2000" kern="0" dirty="0">
              <a:solidFill>
                <a:schemeClr val="tx1"/>
              </a:solidFill>
            </a:endParaRPr>
          </a:p>
        </p:txBody>
      </p:sp>
      <p:sp>
        <p:nvSpPr>
          <p:cNvPr id="3" name="Marcador de contenido 2">
            <a:extLst/>
          </p:cNvPr>
          <p:cNvSpPr txBox="1">
            <a:spLocks/>
          </p:cNvSpPr>
          <p:nvPr/>
        </p:nvSpPr>
        <p:spPr>
          <a:xfrm>
            <a:off x="395288" y="1196752"/>
            <a:ext cx="8229600" cy="4896073"/>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FontTx/>
              <a:buNone/>
              <a:defRPr/>
            </a:pPr>
            <a:r>
              <a:rPr lang="es-ES" b="1" u="sng" kern="0" dirty="0"/>
              <a:t>Antecedentes</a:t>
            </a:r>
          </a:p>
          <a:p>
            <a:pPr marL="0" indent="0" algn="ctr">
              <a:buFontTx/>
              <a:buNone/>
              <a:defRPr/>
            </a:pPr>
            <a:endParaRPr lang="es-ES" sz="2400" b="1" kern="0" dirty="0"/>
          </a:p>
          <a:p>
            <a:pPr marL="0" indent="0" algn="ctr">
              <a:buFontTx/>
              <a:buNone/>
              <a:defRPr/>
            </a:pPr>
            <a:r>
              <a:rPr lang="es-ES" sz="2400" b="1" u="sng" kern="0" dirty="0"/>
              <a:t>NACIONALES </a:t>
            </a:r>
          </a:p>
          <a:p>
            <a:pPr marL="0" indent="0" algn="ctr">
              <a:buFontTx/>
              <a:buNone/>
              <a:defRPr/>
            </a:pPr>
            <a:endParaRPr lang="es-ES" sz="2400" kern="0" dirty="0"/>
          </a:p>
          <a:p>
            <a:pPr marL="0" indent="0" algn="ctr">
              <a:buFontTx/>
              <a:buNone/>
              <a:defRPr/>
            </a:pPr>
            <a:r>
              <a:rPr lang="es-ES" sz="2400" u="sng" kern="0" dirty="0"/>
              <a:t>Ley Nacional </a:t>
            </a:r>
            <a:r>
              <a:rPr lang="es-ES" sz="2400" u="sng" kern="0" dirty="0" err="1"/>
              <a:t>Nº</a:t>
            </a:r>
            <a:r>
              <a:rPr lang="es-ES" sz="2400" u="sng" kern="0" dirty="0"/>
              <a:t> 27.287/16 </a:t>
            </a:r>
          </a:p>
          <a:p>
            <a:pPr marL="0" indent="0" algn="ctr">
              <a:buFontTx/>
              <a:buNone/>
              <a:defRPr/>
            </a:pPr>
            <a:r>
              <a:rPr lang="es-ES" sz="2400" kern="0" dirty="0"/>
              <a:t>CREANDO  EL SISTEMA NACIONAL PARA LA GESTION INTEGRAL DEL RIESGO Y LA PROTECCION CIVIL </a:t>
            </a:r>
          </a:p>
          <a:p>
            <a:pPr marL="0" indent="0" algn="ctr">
              <a:buFontTx/>
              <a:buNone/>
              <a:defRPr/>
            </a:pPr>
            <a:r>
              <a:rPr lang="es-ES" sz="2400" u="sng" kern="0" dirty="0"/>
              <a:t>Decreto Reglamentario Nº 383/17.</a:t>
            </a:r>
          </a:p>
          <a:p>
            <a:pPr marL="0" indent="0" algn="ctr">
              <a:buFontTx/>
              <a:buNone/>
              <a:defRPr/>
            </a:pPr>
            <a:endParaRPr lang="es-ES" sz="2400" u="sng" kern="0" dirty="0"/>
          </a:p>
          <a:p>
            <a:pPr marL="0" indent="0" algn="ctr">
              <a:buFontTx/>
              <a:buNone/>
              <a:defRPr/>
            </a:pPr>
            <a:r>
              <a:rPr lang="es-ES" sz="2000" kern="0" dirty="0"/>
              <a:t>Adhesión Provincia de Mendoza Ley </a:t>
            </a:r>
            <a:r>
              <a:rPr lang="es-ES" sz="2000" kern="0" dirty="0" err="1"/>
              <a:t>N°</a:t>
            </a:r>
            <a:r>
              <a:rPr lang="es-ES" sz="2000" kern="0" dirty="0"/>
              <a:t> 9037/17</a:t>
            </a:r>
          </a:p>
          <a:p>
            <a:pPr marL="0" indent="0" algn="ctr">
              <a:buFontTx/>
              <a:buNone/>
              <a:defRPr/>
            </a:pPr>
            <a:endParaRPr lang="es-ES" sz="2400" kern="0" dirty="0"/>
          </a:p>
        </p:txBody>
      </p:sp>
      <p:grpSp>
        <p:nvGrpSpPr>
          <p:cNvPr id="15363" name="Group 17"/>
          <p:cNvGrpSpPr>
            <a:grpSpLocks/>
          </p:cNvGrpSpPr>
          <p:nvPr/>
        </p:nvGrpSpPr>
        <p:grpSpPr bwMode="auto">
          <a:xfrm>
            <a:off x="3273425" y="6092825"/>
            <a:ext cx="5799138" cy="649288"/>
            <a:chOff x="2062" y="3838"/>
            <a:chExt cx="3653" cy="409"/>
          </a:xfrm>
        </p:grpSpPr>
        <p:sp>
          <p:nvSpPr>
            <p:cNvPr id="15364"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15365"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p:cNvPr>
          <p:cNvSpPr txBox="1">
            <a:spLocks/>
          </p:cNvSpPr>
          <p:nvPr/>
        </p:nvSpPr>
        <p:spPr>
          <a:xfrm>
            <a:off x="457200" y="89058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endParaRPr lang="es-ES" sz="2000" kern="0" dirty="0">
              <a:solidFill>
                <a:schemeClr val="tx1"/>
              </a:solidFill>
            </a:endParaRPr>
          </a:p>
        </p:txBody>
      </p:sp>
      <p:sp>
        <p:nvSpPr>
          <p:cNvPr id="3" name="Marcador de contenido 2">
            <a:extLst/>
          </p:cNvPr>
          <p:cNvSpPr txBox="1">
            <a:spLocks/>
          </p:cNvSpPr>
          <p:nvPr/>
        </p:nvSpPr>
        <p:spPr>
          <a:xfrm>
            <a:off x="683568" y="1566863"/>
            <a:ext cx="8255000" cy="4525962"/>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defRPr/>
            </a:pPr>
            <a:r>
              <a:rPr lang="es-ES" sz="2400" b="1" u="sng" kern="0" dirty="0"/>
              <a:t>Provinciales </a:t>
            </a:r>
          </a:p>
          <a:p>
            <a:pPr marL="0" indent="0" algn="ctr">
              <a:buNone/>
              <a:defRPr/>
            </a:pPr>
            <a:endParaRPr lang="es-ES" sz="2400" b="1" kern="0" dirty="0"/>
          </a:p>
          <a:p>
            <a:pPr marL="0" indent="0" algn="ctr">
              <a:buNone/>
              <a:defRPr/>
            </a:pPr>
            <a:r>
              <a:rPr lang="es-ES" sz="2200" b="1" kern="0" dirty="0"/>
              <a:t>Ley Nº 8051 </a:t>
            </a:r>
            <a:r>
              <a:rPr lang="es-ES" sz="2200" kern="0" dirty="0"/>
              <a:t>de Usos del Suelo y Ordenamiento Territorial </a:t>
            </a:r>
            <a:endParaRPr lang="es-ES" sz="2200" b="1" kern="0" dirty="0"/>
          </a:p>
          <a:p>
            <a:pPr marL="0" indent="0" algn="ctr">
              <a:buNone/>
              <a:defRPr/>
            </a:pPr>
            <a:endParaRPr lang="es-ES" sz="2200" kern="0" dirty="0"/>
          </a:p>
          <a:p>
            <a:pPr marL="0" indent="0" algn="ctr">
              <a:buNone/>
              <a:defRPr/>
            </a:pPr>
            <a:r>
              <a:rPr lang="es-ES" sz="2200" kern="0" dirty="0"/>
              <a:t>Plan Provincial de Ordenamiento Territorial aprobado por </a:t>
            </a:r>
            <a:r>
              <a:rPr lang="es-ES" sz="2200" b="1" kern="0" dirty="0"/>
              <a:t>Ley Nº 8.999</a:t>
            </a:r>
            <a:endParaRPr lang="es-ES" sz="2400" kern="0" dirty="0"/>
          </a:p>
          <a:p>
            <a:pPr marL="0" indent="0" algn="ctr">
              <a:buNone/>
              <a:defRPr/>
            </a:pPr>
            <a:r>
              <a:rPr lang="es-ES" sz="2200" kern="0" dirty="0"/>
              <a:t>De los 7 programas estructurantes del PPOT </a:t>
            </a:r>
          </a:p>
          <a:p>
            <a:pPr marL="0" indent="0" algn="ctr">
              <a:buNone/>
              <a:defRPr/>
            </a:pPr>
            <a:r>
              <a:rPr lang="es-ES" sz="2200" kern="0" dirty="0"/>
              <a:t>destacamos el 4º:</a:t>
            </a:r>
          </a:p>
          <a:p>
            <a:pPr marL="0" indent="0" algn="ctr">
              <a:buNone/>
              <a:defRPr/>
            </a:pPr>
            <a:endParaRPr lang="es-ES" sz="2200" b="1" kern="0" dirty="0"/>
          </a:p>
          <a:p>
            <a:pPr marL="0" indent="0" algn="ctr">
              <a:buNone/>
              <a:defRPr/>
            </a:pPr>
            <a:r>
              <a:rPr lang="es-ES" sz="2200" b="1" kern="0" dirty="0"/>
              <a:t>PROGRAMA PARA LA MITIGACIÓN DE RIESGOS ANTE AMENAZAS NATURALES Y ANTRÓPICAS</a:t>
            </a:r>
            <a:r>
              <a:rPr lang="es-ES" sz="2200" b="1" kern="0" dirty="0">
                <a:solidFill>
                  <a:schemeClr val="accent6">
                    <a:lumMod val="60000"/>
                    <a:lumOff val="40000"/>
                  </a:schemeClr>
                </a:solidFill>
              </a:rPr>
              <a:t>.</a:t>
            </a:r>
          </a:p>
          <a:p>
            <a:pPr marL="0" indent="0">
              <a:buFontTx/>
              <a:buNone/>
              <a:defRPr/>
            </a:pPr>
            <a:endParaRPr lang="es-ES" b="1" kern="0" dirty="0"/>
          </a:p>
        </p:txBody>
      </p:sp>
      <p:grpSp>
        <p:nvGrpSpPr>
          <p:cNvPr id="16387" name="Group 17"/>
          <p:cNvGrpSpPr>
            <a:grpSpLocks/>
          </p:cNvGrpSpPr>
          <p:nvPr/>
        </p:nvGrpSpPr>
        <p:grpSpPr bwMode="auto">
          <a:xfrm>
            <a:off x="3273425" y="6092825"/>
            <a:ext cx="5799138" cy="649288"/>
            <a:chOff x="2062" y="3838"/>
            <a:chExt cx="3653" cy="409"/>
          </a:xfrm>
        </p:grpSpPr>
        <p:sp>
          <p:nvSpPr>
            <p:cNvPr id="16388"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16389"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p:cNvPr>
          <p:cNvSpPr txBox="1">
            <a:spLocks/>
          </p:cNvSpPr>
          <p:nvPr/>
        </p:nvSpPr>
        <p:spPr>
          <a:xfrm>
            <a:off x="571500" y="1052736"/>
            <a:ext cx="8001000" cy="5462364"/>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just">
              <a:buFontTx/>
              <a:buNone/>
              <a:defRPr/>
            </a:pPr>
            <a:endParaRPr lang="es-AR" sz="2000" b="1" kern="0" dirty="0">
              <a:solidFill>
                <a:schemeClr val="tx2"/>
              </a:solidFill>
            </a:endParaRPr>
          </a:p>
          <a:p>
            <a:pPr marL="0" indent="0" algn="just">
              <a:buFontTx/>
              <a:buNone/>
              <a:defRPr/>
            </a:pPr>
            <a:endParaRPr lang="es-AR" sz="2000" b="1" kern="0" dirty="0">
              <a:solidFill>
                <a:schemeClr val="tx2"/>
              </a:solidFill>
            </a:endParaRPr>
          </a:p>
          <a:p>
            <a:pPr marL="0" indent="0" algn="just">
              <a:buFontTx/>
              <a:buNone/>
              <a:defRPr/>
            </a:pPr>
            <a:r>
              <a:rPr lang="es-AR" sz="2000" kern="0" dirty="0">
                <a:solidFill>
                  <a:schemeClr val="tx2"/>
                </a:solidFill>
              </a:rPr>
              <a:t>El programa 4º del PPOT, se basa en el siguiente </a:t>
            </a:r>
            <a:r>
              <a:rPr lang="es-AR" sz="2000" b="1" kern="0" dirty="0">
                <a:solidFill>
                  <a:schemeClr val="tx2"/>
                </a:solidFill>
              </a:rPr>
              <a:t>diagnóstico: </a:t>
            </a:r>
          </a:p>
          <a:p>
            <a:pPr marL="0" indent="0" algn="just">
              <a:buFontTx/>
              <a:buNone/>
              <a:defRPr/>
            </a:pPr>
            <a:r>
              <a:rPr lang="es-AR" sz="2000" kern="0" dirty="0"/>
              <a:t>Deterioro y mayor exposición al riesgo ante el avance de la urbanización no planificada y el desarrollo de proyectos inmobiliarios, agrícolas, ganaderos o petroleros sin un adecuado control.</a:t>
            </a:r>
            <a:endParaRPr lang="es-ES" sz="2000" kern="0" dirty="0"/>
          </a:p>
          <a:p>
            <a:pPr marL="0" indent="0" algn="just">
              <a:buNone/>
              <a:defRPr/>
            </a:pPr>
            <a:endParaRPr lang="es-ES" sz="2000" b="1" kern="0" dirty="0">
              <a:solidFill>
                <a:schemeClr val="tx2"/>
              </a:solidFill>
            </a:endParaRPr>
          </a:p>
          <a:p>
            <a:pPr marL="0" indent="0" algn="just">
              <a:buNone/>
              <a:defRPr/>
            </a:pPr>
            <a:endParaRPr lang="es-ES" sz="2000" b="1" kern="0" dirty="0">
              <a:solidFill>
                <a:schemeClr val="tx2"/>
              </a:solidFill>
            </a:endParaRPr>
          </a:p>
          <a:p>
            <a:pPr marL="0" indent="0" algn="just">
              <a:buNone/>
              <a:defRPr/>
            </a:pPr>
            <a:r>
              <a:rPr lang="es-ES" sz="2000" kern="0" dirty="0">
                <a:solidFill>
                  <a:schemeClr val="tx2"/>
                </a:solidFill>
              </a:rPr>
              <a:t>El </a:t>
            </a:r>
            <a:r>
              <a:rPr lang="es-ES" sz="2000" b="1" kern="0" dirty="0">
                <a:solidFill>
                  <a:schemeClr val="tx2"/>
                </a:solidFill>
              </a:rPr>
              <a:t>objetivo</a:t>
            </a:r>
            <a:r>
              <a:rPr lang="es-ES" sz="2000" kern="0" dirty="0">
                <a:solidFill>
                  <a:schemeClr val="tx2"/>
                </a:solidFill>
              </a:rPr>
              <a:t> del programa</a:t>
            </a:r>
            <a:r>
              <a:rPr lang="es-ES" sz="2000" b="1" kern="0" dirty="0">
                <a:solidFill>
                  <a:schemeClr val="tx2"/>
                </a:solidFill>
              </a:rPr>
              <a:t> </a:t>
            </a:r>
            <a:r>
              <a:rPr lang="es-ES" sz="2000" kern="0" dirty="0">
                <a:solidFill>
                  <a:schemeClr val="tx2"/>
                </a:solidFill>
              </a:rPr>
              <a:t>es:</a:t>
            </a:r>
          </a:p>
          <a:p>
            <a:pPr marL="0" indent="0" algn="just">
              <a:buNone/>
              <a:defRPr/>
            </a:pPr>
            <a:r>
              <a:rPr lang="es-ES" sz="2000" kern="0" dirty="0">
                <a:solidFill>
                  <a:srgbClr val="000036"/>
                </a:solidFill>
              </a:rPr>
              <a:t>Emprender acciones para minimizar la exposición ante el peligro y aportar conocimientos para elaborar un </a:t>
            </a:r>
            <a:r>
              <a:rPr lang="es-ES" sz="2000" b="1" kern="0" dirty="0">
                <a:solidFill>
                  <a:srgbClr val="000036"/>
                </a:solidFill>
              </a:rPr>
              <a:t>PLAN DE RIESGOS</a:t>
            </a:r>
            <a:r>
              <a:rPr lang="es-ES" sz="2000" kern="0" dirty="0">
                <a:solidFill>
                  <a:schemeClr val="accent6">
                    <a:lumMod val="60000"/>
                    <a:lumOff val="40000"/>
                  </a:schemeClr>
                </a:solidFill>
              </a:rPr>
              <a:t>.</a:t>
            </a:r>
            <a:endParaRPr lang="es-ES" sz="2000" kern="0" dirty="0"/>
          </a:p>
        </p:txBody>
      </p:sp>
      <p:grpSp>
        <p:nvGrpSpPr>
          <p:cNvPr id="18434" name="Group 17"/>
          <p:cNvGrpSpPr>
            <a:grpSpLocks/>
          </p:cNvGrpSpPr>
          <p:nvPr/>
        </p:nvGrpSpPr>
        <p:grpSpPr bwMode="auto">
          <a:xfrm>
            <a:off x="3273425" y="6092825"/>
            <a:ext cx="5799138" cy="649288"/>
            <a:chOff x="2062" y="3838"/>
            <a:chExt cx="3653" cy="409"/>
          </a:xfrm>
        </p:grpSpPr>
        <p:sp>
          <p:nvSpPr>
            <p:cNvPr id="18435"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18436"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a:extLst/>
          </p:cNvPr>
          <p:cNvSpPr txBox="1">
            <a:spLocks/>
          </p:cNvSpPr>
          <p:nvPr/>
        </p:nvSpPr>
        <p:spPr>
          <a:xfrm>
            <a:off x="457200" y="1052735"/>
            <a:ext cx="8229600" cy="5040089"/>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defRPr/>
            </a:pPr>
            <a:r>
              <a:rPr lang="es-ES" sz="2400" b="1" kern="0" dirty="0"/>
              <a:t>Impone la obligación de establecer:  </a:t>
            </a:r>
          </a:p>
          <a:p>
            <a:pPr algn="ctr">
              <a:defRPr/>
            </a:pPr>
            <a:endParaRPr lang="es-ES" sz="2400" b="1" kern="0" dirty="0"/>
          </a:p>
          <a:p>
            <a:pPr algn="ctr">
              <a:defRPr/>
            </a:pPr>
            <a:r>
              <a:rPr lang="es-ES" sz="2400" kern="0" dirty="0"/>
              <a:t>Indicadores de sustentabilidad</a:t>
            </a:r>
          </a:p>
          <a:p>
            <a:pPr algn="ctr">
              <a:defRPr/>
            </a:pPr>
            <a:r>
              <a:rPr lang="es-ES" sz="2400" kern="0" dirty="0"/>
              <a:t>Análisis y localización en mapas de amenazas a nivel departamental.</a:t>
            </a:r>
          </a:p>
          <a:p>
            <a:pPr algn="ctr">
              <a:defRPr/>
            </a:pPr>
            <a:r>
              <a:rPr lang="es-ES" sz="2400" kern="0" dirty="0"/>
              <a:t>Jerarquizar a las UIT conforme al grado de peligrosidad que representen</a:t>
            </a:r>
          </a:p>
          <a:p>
            <a:pPr algn="ctr">
              <a:defRPr/>
            </a:pPr>
            <a:r>
              <a:rPr lang="es-ES" sz="2400" kern="0" dirty="0"/>
              <a:t>Definir medidas de mitigación prohibiendo proyectos en áreas de alto riesgo comprobado y adopción municipal de cartografía para su zonificación.</a:t>
            </a:r>
          </a:p>
        </p:txBody>
      </p:sp>
      <p:grpSp>
        <p:nvGrpSpPr>
          <p:cNvPr id="19458" name="Group 17"/>
          <p:cNvGrpSpPr>
            <a:grpSpLocks/>
          </p:cNvGrpSpPr>
          <p:nvPr/>
        </p:nvGrpSpPr>
        <p:grpSpPr bwMode="auto">
          <a:xfrm>
            <a:off x="3273425" y="6092825"/>
            <a:ext cx="5799138" cy="649288"/>
            <a:chOff x="2062" y="3838"/>
            <a:chExt cx="3653" cy="409"/>
          </a:xfrm>
        </p:grpSpPr>
        <p:sp>
          <p:nvSpPr>
            <p:cNvPr id="19459"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19460"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p:cNvPr>
          <p:cNvSpPr txBox="1">
            <a:spLocks/>
          </p:cNvSpPr>
          <p:nvPr/>
        </p:nvSpPr>
        <p:spPr>
          <a:xfrm>
            <a:off x="457200" y="1206500"/>
            <a:ext cx="8485188"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endParaRPr lang="es-ES" sz="2000" kern="0" dirty="0">
              <a:solidFill>
                <a:schemeClr val="tx1"/>
              </a:solidFill>
            </a:endParaRPr>
          </a:p>
        </p:txBody>
      </p:sp>
      <p:sp>
        <p:nvSpPr>
          <p:cNvPr id="20482" name="Marcador de contenido 2"/>
          <p:cNvSpPr txBox="1">
            <a:spLocks/>
          </p:cNvSpPr>
          <p:nvPr/>
        </p:nvSpPr>
        <p:spPr bwMode="auto">
          <a:xfrm>
            <a:off x="571500" y="1052737"/>
            <a:ext cx="8248650" cy="5544914"/>
          </a:xfrm>
          <a:prstGeom prst="rect">
            <a:avLst/>
          </a:prstGeom>
          <a:noFill/>
          <a:ln w="9525">
            <a:noFill/>
            <a:miter lim="800000"/>
            <a:headEnd/>
            <a:tailEnd/>
          </a:ln>
        </p:spPr>
        <p:txBody>
          <a:bodyPr/>
          <a:lstStyle/>
          <a:p>
            <a:pPr marL="342900" indent="-342900" algn="ctr" eaLnBrk="0" hangingPunct="0">
              <a:lnSpc>
                <a:spcPct val="90000"/>
              </a:lnSpc>
              <a:spcBef>
                <a:spcPct val="20000"/>
              </a:spcBef>
            </a:pPr>
            <a:r>
              <a:rPr lang="es-ES" sz="2000" b="1" dirty="0"/>
              <a:t>ESTABLECE LAS BASES PARA LA ELABORACIÓN DEL PLAN DE RIESGOS</a:t>
            </a:r>
          </a:p>
          <a:p>
            <a:pPr marL="342900" indent="-342900" algn="ctr" eaLnBrk="0" hangingPunct="0">
              <a:lnSpc>
                <a:spcPct val="90000"/>
              </a:lnSpc>
              <a:spcBef>
                <a:spcPct val="20000"/>
              </a:spcBef>
            </a:pPr>
            <a:endParaRPr lang="es-ES" sz="2000" b="1" dirty="0"/>
          </a:p>
          <a:p>
            <a:pPr marL="342900" indent="-342900" algn="ctr" eaLnBrk="0" hangingPunct="0">
              <a:lnSpc>
                <a:spcPct val="90000"/>
              </a:lnSpc>
              <a:spcBef>
                <a:spcPct val="20000"/>
              </a:spcBef>
            </a:pPr>
            <a:endParaRPr lang="es-ES" sz="2000" b="1" dirty="0"/>
          </a:p>
          <a:p>
            <a:pPr marL="342900" indent="-342900" algn="ctr" eaLnBrk="0" hangingPunct="0">
              <a:lnSpc>
                <a:spcPct val="90000"/>
              </a:lnSpc>
              <a:spcBef>
                <a:spcPct val="20000"/>
              </a:spcBef>
            </a:pPr>
            <a:r>
              <a:rPr lang="es-ES" sz="2000" b="1" u="sng" dirty="0"/>
              <a:t>Inventario cartográfico y bases de datos </a:t>
            </a:r>
            <a:r>
              <a:rPr lang="es-ES" sz="2000" dirty="0"/>
              <a:t>asociados como insumo para la elaboración de los planes municipales</a:t>
            </a:r>
          </a:p>
          <a:p>
            <a:pPr marL="342900" indent="-342900" algn="ctr" eaLnBrk="0" hangingPunct="0">
              <a:lnSpc>
                <a:spcPct val="90000"/>
              </a:lnSpc>
              <a:spcBef>
                <a:spcPct val="20000"/>
              </a:spcBef>
            </a:pPr>
            <a:endParaRPr lang="es-ES" sz="2000" b="1" u="sng" dirty="0"/>
          </a:p>
          <a:p>
            <a:pPr marL="342900" indent="-342900" algn="ctr" eaLnBrk="0" hangingPunct="0">
              <a:lnSpc>
                <a:spcPct val="90000"/>
              </a:lnSpc>
              <a:spcBef>
                <a:spcPct val="20000"/>
              </a:spcBef>
            </a:pPr>
            <a:r>
              <a:rPr lang="es-ES" sz="2000" b="1" u="sng" dirty="0"/>
              <a:t>Generación de un índice de riesgo </a:t>
            </a:r>
            <a:r>
              <a:rPr lang="es-ES" sz="2000" dirty="0"/>
              <a:t>que contemple peligrosidad y vulnerabilidad social.</a:t>
            </a:r>
          </a:p>
          <a:p>
            <a:pPr marL="342900" indent="-342900" algn="ctr" eaLnBrk="0" hangingPunct="0">
              <a:lnSpc>
                <a:spcPct val="90000"/>
              </a:lnSpc>
              <a:spcBef>
                <a:spcPct val="20000"/>
              </a:spcBef>
            </a:pPr>
            <a:endParaRPr lang="es-ES" sz="2000" b="1" u="sng" dirty="0"/>
          </a:p>
          <a:p>
            <a:pPr marL="342900" indent="-342900" algn="ctr" eaLnBrk="0" hangingPunct="0">
              <a:lnSpc>
                <a:spcPct val="90000"/>
              </a:lnSpc>
              <a:spcBef>
                <a:spcPct val="20000"/>
              </a:spcBef>
            </a:pPr>
            <a:r>
              <a:rPr lang="es-ES" sz="2000" b="1" u="sng" dirty="0"/>
              <a:t>Identificación de medidas de mitigación y planes de contingencia</a:t>
            </a:r>
            <a:r>
              <a:rPr lang="es-ES" sz="2000" b="1" u="sng" dirty="0">
                <a:solidFill>
                  <a:schemeClr val="accent6">
                    <a:lumMod val="60000"/>
                    <a:lumOff val="40000"/>
                  </a:schemeClr>
                </a:solidFill>
              </a:rPr>
              <a:t>.</a:t>
            </a:r>
          </a:p>
          <a:p>
            <a:pPr marL="342900" indent="-342900" algn="ctr" eaLnBrk="0" hangingPunct="0">
              <a:lnSpc>
                <a:spcPct val="90000"/>
              </a:lnSpc>
              <a:spcBef>
                <a:spcPct val="20000"/>
              </a:spcBef>
            </a:pPr>
            <a:endParaRPr lang="es-ES" sz="2000" b="1" u="sng" dirty="0"/>
          </a:p>
          <a:p>
            <a:pPr marL="342900" indent="-342900" algn="ctr" eaLnBrk="0" hangingPunct="0">
              <a:lnSpc>
                <a:spcPct val="90000"/>
              </a:lnSpc>
              <a:spcBef>
                <a:spcPct val="20000"/>
              </a:spcBef>
            </a:pPr>
            <a:r>
              <a:rPr lang="es-ES" sz="2000" b="1" u="sng" dirty="0"/>
              <a:t>Prevención de Riesgos y Desastres</a:t>
            </a:r>
            <a:r>
              <a:rPr lang="es-ES" sz="2000" b="1" u="sng" dirty="0">
                <a:solidFill>
                  <a:schemeClr val="accent6">
                    <a:lumMod val="60000"/>
                    <a:lumOff val="40000"/>
                  </a:schemeClr>
                </a:solidFill>
              </a:rPr>
              <a:t>.</a:t>
            </a:r>
          </a:p>
          <a:p>
            <a:pPr marL="342900" indent="-342900" algn="ctr" eaLnBrk="0" hangingPunct="0">
              <a:lnSpc>
                <a:spcPct val="90000"/>
              </a:lnSpc>
              <a:spcBef>
                <a:spcPct val="20000"/>
              </a:spcBef>
            </a:pPr>
            <a:endParaRPr lang="es-ES" sz="2000" b="1" u="sng" dirty="0"/>
          </a:p>
          <a:p>
            <a:pPr marL="342900" indent="-342900" algn="ctr" eaLnBrk="0" hangingPunct="0">
              <a:lnSpc>
                <a:spcPct val="90000"/>
              </a:lnSpc>
              <a:spcBef>
                <a:spcPct val="20000"/>
              </a:spcBef>
            </a:pPr>
            <a:r>
              <a:rPr lang="es-ES" sz="2000" b="1" u="sng" dirty="0"/>
              <a:t>Proyecto pedagógico</a:t>
            </a:r>
            <a:r>
              <a:rPr lang="es-ES" sz="2000" b="1" u="sng" dirty="0">
                <a:solidFill>
                  <a:schemeClr val="accent6">
                    <a:lumMod val="60000"/>
                    <a:lumOff val="40000"/>
                  </a:schemeClr>
                </a:solidFill>
              </a:rPr>
              <a:t> </a:t>
            </a:r>
            <a:r>
              <a:rPr lang="es-ES" sz="2000" b="1" u="sng" dirty="0">
                <a:solidFill>
                  <a:srgbClr val="000036"/>
                </a:solidFill>
              </a:rPr>
              <a:t>para reducir la vulnerabilidad frente a riesgos</a:t>
            </a:r>
            <a:r>
              <a:rPr lang="es-ES" sz="2000" b="1" u="sng" dirty="0">
                <a:solidFill>
                  <a:schemeClr val="accent6">
                    <a:lumMod val="60000"/>
                    <a:lumOff val="40000"/>
                  </a:schemeClr>
                </a:solidFill>
              </a:rPr>
              <a:t>.</a:t>
            </a:r>
          </a:p>
          <a:p>
            <a:pPr marL="342900" indent="-342900" algn="ctr" eaLnBrk="0" hangingPunct="0">
              <a:lnSpc>
                <a:spcPct val="90000"/>
              </a:lnSpc>
              <a:spcBef>
                <a:spcPct val="20000"/>
              </a:spcBef>
            </a:pPr>
            <a:endParaRPr lang="es-ES" sz="3600" b="1" dirty="0">
              <a:solidFill>
                <a:schemeClr val="accent6">
                  <a:lumMod val="60000"/>
                  <a:lumOff val="40000"/>
                </a:schemeClr>
              </a:solidFill>
            </a:endParaRPr>
          </a:p>
        </p:txBody>
      </p:sp>
      <p:grpSp>
        <p:nvGrpSpPr>
          <p:cNvPr id="20483" name="Group 17"/>
          <p:cNvGrpSpPr>
            <a:grpSpLocks/>
          </p:cNvGrpSpPr>
          <p:nvPr/>
        </p:nvGrpSpPr>
        <p:grpSpPr bwMode="auto">
          <a:xfrm>
            <a:off x="3273425" y="6092825"/>
            <a:ext cx="5799138" cy="649288"/>
            <a:chOff x="2062" y="3838"/>
            <a:chExt cx="3653" cy="409"/>
          </a:xfrm>
        </p:grpSpPr>
        <p:sp>
          <p:nvSpPr>
            <p:cNvPr id="20484"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0485"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p:cNvPr>
          <p:cNvSpPr txBox="1">
            <a:spLocks/>
          </p:cNvSpPr>
          <p:nvPr/>
        </p:nvSpPr>
        <p:spPr>
          <a:xfrm>
            <a:off x="457200" y="1268413"/>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endParaRPr lang="es-ES" sz="2000" kern="0" dirty="0">
              <a:solidFill>
                <a:schemeClr val="tx1"/>
              </a:solidFill>
            </a:endParaRPr>
          </a:p>
        </p:txBody>
      </p:sp>
      <p:sp>
        <p:nvSpPr>
          <p:cNvPr id="21506" name="Marcador de contenido 2"/>
          <p:cNvSpPr txBox="1">
            <a:spLocks/>
          </p:cNvSpPr>
          <p:nvPr/>
        </p:nvSpPr>
        <p:spPr bwMode="auto">
          <a:xfrm>
            <a:off x="323528" y="836712"/>
            <a:ext cx="8433122" cy="6456263"/>
          </a:xfrm>
          <a:prstGeom prst="rect">
            <a:avLst/>
          </a:prstGeom>
          <a:noFill/>
          <a:ln w="9525">
            <a:noFill/>
            <a:miter lim="800000"/>
            <a:headEnd/>
            <a:tailEnd/>
          </a:ln>
        </p:spPr>
        <p:txBody>
          <a:bodyPr/>
          <a:lstStyle/>
          <a:p>
            <a:pPr marL="342900" indent="-342900" algn="just" eaLnBrk="0" hangingPunct="0">
              <a:lnSpc>
                <a:spcPct val="90000"/>
              </a:lnSpc>
              <a:spcBef>
                <a:spcPct val="20000"/>
              </a:spcBef>
            </a:pPr>
            <a:r>
              <a:rPr lang="es-ES" sz="2800" dirty="0"/>
              <a:t>   </a:t>
            </a:r>
          </a:p>
          <a:p>
            <a:pPr marL="342900" indent="-342900" algn="just" eaLnBrk="0" hangingPunct="0">
              <a:lnSpc>
                <a:spcPct val="90000"/>
              </a:lnSpc>
              <a:spcBef>
                <a:spcPct val="20000"/>
              </a:spcBef>
            </a:pPr>
            <a:endParaRPr lang="es-ES" sz="2800" dirty="0"/>
          </a:p>
          <a:p>
            <a:pPr marL="342900" indent="-342900" algn="just" eaLnBrk="0" hangingPunct="0">
              <a:lnSpc>
                <a:spcPct val="90000"/>
              </a:lnSpc>
              <a:spcBef>
                <a:spcPct val="20000"/>
              </a:spcBef>
            </a:pPr>
            <a:r>
              <a:rPr lang="es-ES" sz="2800" dirty="0"/>
              <a:t>   </a:t>
            </a:r>
            <a:r>
              <a:rPr lang="es-ES" sz="2000" dirty="0"/>
              <a:t>Teniendo en cuenta la Ley nacional y su reglamentación, lo establecido en el Plan Provincial de Ordenamiento Territorial, los ODS 2030 y otros documentos como el Marco de acción de </a:t>
            </a:r>
            <a:r>
              <a:rPr lang="es-ES" sz="2000" dirty="0" err="1"/>
              <a:t>Hyogo</a:t>
            </a:r>
            <a:r>
              <a:rPr lang="es-ES" sz="2000" dirty="0"/>
              <a:t> 2005-2015 y de Sendai 2015-2030; se ha  considerado que el ámbito del Consejo Asesor Científico es un ámbito propicio para debatir sobre la necesidad de que Mendoza avance en la formulación de Sistema Provincial de Riesgos compatibles con la normativa nacional y con los objetivos planteados por la legislación provincial en particular la ley Nº 8051 y Nº 8999. </a:t>
            </a:r>
          </a:p>
        </p:txBody>
      </p:sp>
      <p:grpSp>
        <p:nvGrpSpPr>
          <p:cNvPr id="21507" name="Group 17"/>
          <p:cNvGrpSpPr>
            <a:grpSpLocks/>
          </p:cNvGrpSpPr>
          <p:nvPr/>
        </p:nvGrpSpPr>
        <p:grpSpPr bwMode="auto">
          <a:xfrm>
            <a:off x="3344862" y="6021288"/>
            <a:ext cx="5799138" cy="649288"/>
            <a:chOff x="2062" y="3838"/>
            <a:chExt cx="3653" cy="409"/>
          </a:xfrm>
        </p:grpSpPr>
        <p:sp>
          <p:nvSpPr>
            <p:cNvPr id="21508"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1509" name="Picture 15" descr="Logo UE"/>
            <p:cNvPicPr>
              <a:picLocks noChangeAspect="1" noChangeArrowheads="1"/>
            </p:cNvPicPr>
            <p:nvPr/>
          </p:nvPicPr>
          <p:blipFill>
            <a:blip r:embed="rId3"/>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p:cNvPr>
          <p:cNvSpPr txBox="1">
            <a:spLocks/>
          </p:cNvSpPr>
          <p:nvPr/>
        </p:nvSpPr>
        <p:spPr>
          <a:xfrm>
            <a:off x="457200" y="1249363"/>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endParaRPr lang="es-ES" sz="2000" kern="0" dirty="0">
              <a:solidFill>
                <a:schemeClr val="tx1"/>
              </a:solidFill>
            </a:endParaRPr>
          </a:p>
        </p:txBody>
      </p:sp>
      <p:sp>
        <p:nvSpPr>
          <p:cNvPr id="3" name="Marcador de contenido 2">
            <a:extLst/>
          </p:cNvPr>
          <p:cNvSpPr txBox="1">
            <a:spLocks/>
          </p:cNvSpPr>
          <p:nvPr/>
        </p:nvSpPr>
        <p:spPr>
          <a:xfrm>
            <a:off x="468313" y="1412875"/>
            <a:ext cx="8229600" cy="452596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just">
              <a:buFontTx/>
              <a:buNone/>
              <a:defRPr/>
            </a:pPr>
            <a:endParaRPr lang="es-ES" sz="2800" b="1" kern="0" dirty="0"/>
          </a:p>
          <a:p>
            <a:pPr marL="0" indent="0" algn="just">
              <a:buFontTx/>
              <a:buNone/>
              <a:defRPr/>
            </a:pPr>
            <a:r>
              <a:rPr lang="es-ES" sz="2800" kern="0" dirty="0"/>
              <a:t>Se propone establecer un sistema Provincial para la Gestión Integral de Riesgo y la protección civil (SIPGIR) </a:t>
            </a:r>
            <a:r>
              <a:rPr lang="es-ES" sz="2800" b="1" kern="0" dirty="0"/>
              <a:t>cuyo </a:t>
            </a:r>
            <a:r>
              <a:rPr lang="es-ES" sz="2800" b="1" u="sng" kern="0" dirty="0"/>
              <a:t>objetivo </a:t>
            </a:r>
            <a:r>
              <a:rPr lang="es-ES" sz="2800" b="1" kern="0" dirty="0"/>
              <a:t>es  integrar y articular la gestión de los organismos nacionales, provinciales, municipales, organizaciones no gubernamentales y la sociedad civil </a:t>
            </a:r>
            <a:r>
              <a:rPr lang="es-ES" sz="2800" kern="0" dirty="0"/>
              <a:t>para optimizar acciones de reducción de riesgos, manejo de crisis y recuperación </a:t>
            </a:r>
          </a:p>
          <a:p>
            <a:pPr marL="0" indent="0" algn="ctr">
              <a:buFontTx/>
              <a:buNone/>
              <a:defRPr/>
            </a:pPr>
            <a:endParaRPr lang="es-ES" sz="2400" b="1" kern="0" dirty="0"/>
          </a:p>
        </p:txBody>
      </p:sp>
      <p:grpSp>
        <p:nvGrpSpPr>
          <p:cNvPr id="22531" name="Group 17"/>
          <p:cNvGrpSpPr>
            <a:grpSpLocks/>
          </p:cNvGrpSpPr>
          <p:nvPr/>
        </p:nvGrpSpPr>
        <p:grpSpPr bwMode="auto">
          <a:xfrm>
            <a:off x="3273425" y="6092825"/>
            <a:ext cx="5799138" cy="649288"/>
            <a:chOff x="2062" y="3838"/>
            <a:chExt cx="3653" cy="409"/>
          </a:xfrm>
        </p:grpSpPr>
        <p:sp>
          <p:nvSpPr>
            <p:cNvPr id="22532"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2533"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p:cNvPr>
          <p:cNvSpPr txBox="1">
            <a:spLocks/>
          </p:cNvSpPr>
          <p:nvPr/>
        </p:nvSpPr>
        <p:spPr>
          <a:xfrm>
            <a:off x="630238" y="620713"/>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endParaRPr lang="es-ES" sz="2000" kern="0" dirty="0">
              <a:solidFill>
                <a:schemeClr val="tx1"/>
              </a:solidFill>
            </a:endParaRPr>
          </a:p>
        </p:txBody>
      </p:sp>
      <p:sp>
        <p:nvSpPr>
          <p:cNvPr id="23554" name="Marcador de contenido 2"/>
          <p:cNvSpPr txBox="1">
            <a:spLocks/>
          </p:cNvSpPr>
          <p:nvPr/>
        </p:nvSpPr>
        <p:spPr bwMode="auto">
          <a:xfrm>
            <a:off x="646906" y="990142"/>
            <a:ext cx="8064500" cy="5949280"/>
          </a:xfrm>
          <a:prstGeom prst="rect">
            <a:avLst/>
          </a:prstGeom>
          <a:noFill/>
          <a:ln w="9525">
            <a:noFill/>
            <a:miter lim="800000"/>
            <a:headEnd/>
            <a:tailEnd/>
          </a:ln>
        </p:spPr>
        <p:txBody>
          <a:bodyPr/>
          <a:lstStyle/>
          <a:p>
            <a:pPr algn="just" eaLnBrk="0" hangingPunct="0">
              <a:spcBef>
                <a:spcPct val="20000"/>
              </a:spcBef>
            </a:pPr>
            <a:endParaRPr lang="es-AR" sz="3200" dirty="0"/>
          </a:p>
          <a:p>
            <a:pPr algn="just" eaLnBrk="0" hangingPunct="0">
              <a:spcBef>
                <a:spcPct val="20000"/>
              </a:spcBef>
            </a:pPr>
            <a:r>
              <a:rPr lang="es-AR" sz="2400" dirty="0"/>
              <a:t>Su </a:t>
            </a:r>
            <a:r>
              <a:rPr lang="es-AR" sz="2400" b="1" dirty="0"/>
              <a:t>finalidad</a:t>
            </a:r>
            <a:r>
              <a:rPr lang="es-AR" sz="2400" dirty="0"/>
              <a:t> es la protección de las personas, las comunidades y el ambiente ante la existencia de riesgos.</a:t>
            </a:r>
          </a:p>
          <a:p>
            <a:pPr algn="just" eaLnBrk="0" hangingPunct="0">
              <a:spcBef>
                <a:spcPct val="20000"/>
              </a:spcBef>
            </a:pPr>
            <a:endParaRPr lang="es-AR" sz="2400" dirty="0"/>
          </a:p>
          <a:p>
            <a:pPr algn="just" eaLnBrk="0" hangingPunct="0">
              <a:spcBef>
                <a:spcPct val="20000"/>
              </a:spcBef>
            </a:pPr>
            <a:r>
              <a:rPr lang="es-AR" sz="2400" dirty="0"/>
              <a:t>Considera </a:t>
            </a:r>
            <a:r>
              <a:rPr lang="es-AR" sz="2400" b="1" dirty="0"/>
              <a:t>Protección Civil </a:t>
            </a:r>
            <a:r>
              <a:rPr lang="es-AR" sz="2400" dirty="0"/>
              <a:t>a quienes desde la seguridad pública se ocupan de prevenir y reducir el impacto y amenaza de cualquier origen a través de </a:t>
            </a:r>
            <a:r>
              <a:rPr lang="es-AR" sz="2400" b="1" dirty="0"/>
              <a:t>planes de contingencia y protocolos operativos </a:t>
            </a:r>
            <a:r>
              <a:rPr lang="es-AR" sz="2400" dirty="0"/>
              <a:t>que comprenden todas las etapas de la crisis.</a:t>
            </a:r>
          </a:p>
          <a:p>
            <a:pPr algn="just" eaLnBrk="0" hangingPunct="0">
              <a:spcBef>
                <a:spcPct val="20000"/>
              </a:spcBef>
            </a:pPr>
            <a:endParaRPr lang="es-ES" sz="2800" dirty="0"/>
          </a:p>
        </p:txBody>
      </p:sp>
      <p:grpSp>
        <p:nvGrpSpPr>
          <p:cNvPr id="23555" name="Group 17"/>
          <p:cNvGrpSpPr>
            <a:grpSpLocks/>
          </p:cNvGrpSpPr>
          <p:nvPr/>
        </p:nvGrpSpPr>
        <p:grpSpPr bwMode="auto">
          <a:xfrm>
            <a:off x="3273425" y="6092825"/>
            <a:ext cx="5799138" cy="649288"/>
            <a:chOff x="2062" y="3838"/>
            <a:chExt cx="3653" cy="409"/>
          </a:xfrm>
        </p:grpSpPr>
        <p:sp>
          <p:nvSpPr>
            <p:cNvPr id="23556" name="Rectangle 14"/>
            <p:cNvSpPr>
              <a:spLocks noChangeArrowheads="1"/>
            </p:cNvSpPr>
            <p:nvPr/>
          </p:nvSpPr>
          <p:spPr bwMode="auto">
            <a:xfrm>
              <a:off x="4695" y="3838"/>
              <a:ext cx="1020" cy="409"/>
            </a:xfrm>
            <a:prstGeom prst="rect">
              <a:avLst/>
            </a:prstGeom>
            <a:solidFill>
              <a:schemeClr val="bg1"/>
            </a:solidFill>
            <a:ln w="9525">
              <a:solidFill>
                <a:schemeClr val="bg1"/>
              </a:solidFill>
              <a:miter lim="800000"/>
              <a:headEnd/>
              <a:tailEnd/>
            </a:ln>
          </p:spPr>
          <p:txBody>
            <a:bodyPr wrap="none" anchor="ctr"/>
            <a:lstStyle/>
            <a:p>
              <a:endParaRPr lang="es-AR"/>
            </a:p>
          </p:txBody>
        </p:sp>
        <p:pic>
          <p:nvPicPr>
            <p:cNvPr id="23557" name="Picture 15" descr="Logo UE"/>
            <p:cNvPicPr>
              <a:picLocks noChangeAspect="1" noChangeArrowheads="1"/>
            </p:cNvPicPr>
            <p:nvPr/>
          </p:nvPicPr>
          <p:blipFill>
            <a:blip r:embed="rId2"/>
            <a:srcRect/>
            <a:stretch>
              <a:fillRect/>
            </a:stretch>
          </p:blipFill>
          <p:spPr bwMode="auto">
            <a:xfrm>
              <a:off x="2062" y="3884"/>
              <a:ext cx="1771" cy="356"/>
            </a:xfrm>
            <a:prstGeom prst="rect">
              <a:avLst/>
            </a:prstGeom>
            <a:noFill/>
            <a:ln w="9525">
              <a:noFill/>
              <a:miter lim="800000"/>
              <a:headEnd/>
              <a:tailEnd/>
            </a:ln>
          </p:spPr>
        </p:pic>
      </p:grpSp>
    </p:spTree>
  </p:cSld>
  <p:clrMapOvr>
    <a:masterClrMapping/>
  </p:clrMapOvr>
  <p:transition/>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2264</TotalTime>
  <Words>1016</Words>
  <Application>Microsoft Office PowerPoint</Application>
  <PresentationFormat>Presentación en pantalla (4:3)</PresentationFormat>
  <Paragraphs>114</Paragraphs>
  <Slides>17</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 JULIAN</vt:lpstr>
      <vt:lpstr>Arial</vt:lpstr>
      <vt:lpstr>Wingdings</vt:lpstr>
      <vt:lpstr>Diseño predeterminado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Titan Ultimate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enlace</dc:creator>
  <cp:lastModifiedBy>Amalia Monserrat</cp:lastModifiedBy>
  <cp:revision>159</cp:revision>
  <dcterms:created xsi:type="dcterms:W3CDTF">2016-04-15T15:42:42Z</dcterms:created>
  <dcterms:modified xsi:type="dcterms:W3CDTF">2018-02-27T15:34:33Z</dcterms:modified>
</cp:coreProperties>
</file>