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60" r:id="rId2"/>
    <p:sldId id="400" r:id="rId3"/>
    <p:sldId id="401" r:id="rId4"/>
    <p:sldId id="406" r:id="rId5"/>
    <p:sldId id="407" r:id="rId6"/>
    <p:sldId id="408" r:id="rId7"/>
    <p:sldId id="409" r:id="rId8"/>
    <p:sldId id="405" r:id="rId9"/>
    <p:sldId id="411" r:id="rId10"/>
    <p:sldId id="404" r:id="rId11"/>
    <p:sldId id="399" r:id="rId12"/>
    <p:sldId id="386" r:id="rId13"/>
    <p:sldId id="381" r:id="rId14"/>
    <p:sldId id="380" r:id="rId15"/>
    <p:sldId id="387" r:id="rId16"/>
    <p:sldId id="368" r:id="rId17"/>
    <p:sldId id="391" r:id="rId18"/>
    <p:sldId id="395" r:id="rId19"/>
    <p:sldId id="402" r:id="rId20"/>
    <p:sldId id="403" r:id="rId21"/>
    <p:sldId id="378" r:id="rId22"/>
    <p:sldId id="384" r:id="rId23"/>
    <p:sldId id="390" r:id="rId24"/>
    <p:sldId id="287" r:id="rId25"/>
    <p:sldId id="314" r:id="rId26"/>
  </p:sldIdLst>
  <p:sldSz cx="12192000" cy="6858000"/>
  <p:notesSz cx="6858000" cy="9144000"/>
  <p:defaultTextStyle>
    <a:defPPr>
      <a:defRPr lang="es-ES_trad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9999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805"/>
    <p:restoredTop sz="92932"/>
  </p:normalViewPr>
  <p:slideViewPr>
    <p:cSldViewPr snapToGrid="0" snapToObjects="1">
      <p:cViewPr varScale="1">
        <p:scale>
          <a:sx n="72" d="100"/>
          <a:sy n="72" d="100"/>
        </p:scale>
        <p:origin x="-90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9DC9AC3-92D6-407C-9126-E779F5F895EB}" type="datetimeFigureOut">
              <a:rPr lang="es-ES_tradnl"/>
              <a:pPr>
                <a:defRPr/>
              </a:pPr>
              <a:t>30/03/2017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_tradnl" noProof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noProof="0" smtClean="0"/>
              <a:t>Haga clic para modificar el estilo de texto del patrón</a:t>
            </a:r>
          </a:p>
          <a:p>
            <a:pPr lvl="1"/>
            <a:r>
              <a:rPr lang="es-ES_tradnl" noProof="0" smtClean="0"/>
              <a:t>Segundo nivel</a:t>
            </a:r>
          </a:p>
          <a:p>
            <a:pPr lvl="2"/>
            <a:r>
              <a:rPr lang="es-ES_tradnl" noProof="0" smtClean="0"/>
              <a:t>Tercer nivel</a:t>
            </a:r>
          </a:p>
          <a:p>
            <a:pPr lvl="3"/>
            <a:r>
              <a:rPr lang="es-ES_tradnl" noProof="0" smtClean="0"/>
              <a:t>Cuarto nivel</a:t>
            </a:r>
          </a:p>
          <a:p>
            <a:pPr lvl="4"/>
            <a:r>
              <a:rPr lang="es-ES_tradnl" noProof="0" smtClean="0"/>
              <a:t>Quinto nivel</a:t>
            </a:r>
            <a:endParaRPr lang="es-ES_tradnl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B8666D9-354B-4AB8-BB08-0DD2D4E3A136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Marcador de imagen d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Marcador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16387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F039D5A-1D30-4099-80F1-59116033894B}" type="slidenum">
              <a:rPr lang="es-ES_tradnl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s-ES_tradnl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Marcador de imagen d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Marcador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34819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ED7AEFE-2097-4448-A1AB-05604D696DD3}" type="slidenum">
              <a:rPr lang="es-ES_tradnl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s-ES_tradnl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Marcador de imagen d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Marcador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36867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B76F952-6CFD-4AF0-8AD4-8F4E9D19B1D8}" type="slidenum">
              <a:rPr lang="es-ES_tradnl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s-ES_tradnl"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Marcador de imagen d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Marcador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38915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3172F77-598A-4D8D-B4CE-E2921DD8D90D}" type="slidenum">
              <a:rPr lang="es-ES_tradnl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s-ES_tradnl"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Marcador de imagen d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Marcador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40963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2103E64-E4BE-4248-ABCA-8324E2E03541}" type="slidenum">
              <a:rPr lang="es-ES_tradnl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s-ES_tradnl"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Marcador de imagen d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Marcador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43011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CE25AC3-3535-4815-BFC8-37124AAFC968}" type="slidenum">
              <a:rPr lang="es-ES_tradnl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s-ES_tradnl"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Marcador de imagen d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Marcador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45059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29E77E9-9B88-4712-8EC1-3D1EC626E758}" type="slidenum">
              <a:rPr lang="es-ES_tradnl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s-ES_tradnl"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Marcador de imagen d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Marcador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47107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0392976-6B4A-4A24-89BC-E0699F99995A}" type="slidenum">
              <a:rPr lang="es-ES_tradnl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s-ES_tradnl"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Marcador de imagen d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Marcador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49155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9F9F243-7BFA-4A42-ACEA-EC4CB759434F}" type="slidenum">
              <a:rPr lang="es-ES_tradnl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s-ES_tradnl"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Marcador de imagen d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Marcador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51203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F98B344-5C52-4246-8059-797F7FB750D6}" type="slidenum">
              <a:rPr lang="es-ES_tradnl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s-ES_tradnl">
              <a:cs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Marcador de imagen d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Marcador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53251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AB9E8EF-180F-4D8F-A44F-2119A0359417}" type="slidenum">
              <a:rPr lang="es-ES_tradnl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s-ES_tradnl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Marcador de imagen d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Marcador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18435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72D9EF3-1248-4473-B206-355C5E201B48}" type="slidenum">
              <a:rPr lang="es-ES_tradnl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s-ES_tradnl">
              <a:cs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Marcador de imagen d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Marcador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55299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ABCA082-257D-43FA-99CF-46D64F802CEB}" type="slidenum">
              <a:rPr lang="es-ES_tradnl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s-ES_tradnl">
              <a:cs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Marcador de imagen d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Marcador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57347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C5F1E21-3495-40E7-80DF-77FC4E8F2184}" type="slidenum">
              <a:rPr lang="es-ES_tradnl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s-ES_tradnl">
              <a:cs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Marcador de imagen d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Marcador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59395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2AC28DF-A1DC-47D2-A801-44CE9A3F00A5}" type="slidenum">
              <a:rPr lang="es-ES_tradnl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s-ES_tradnl">
              <a:cs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Marcador de imagen d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Marcador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62467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0DE6294-7409-4A18-8D8D-C90CD317FDD2}" type="slidenum">
              <a:rPr lang="es-ES_tradnl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s-ES_tradnl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Marcador de imagen d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Marcador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20483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18D5D9E-065C-4695-8DD4-D27A317BC8F5}" type="slidenum">
              <a:rPr lang="es-ES_tradnl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s-ES_tradnl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Marcador de imagen d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Marcador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22531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E7C85BB-015C-41CE-ACD3-5A924A039108}" type="slidenum">
              <a:rPr lang="es-ES_tradnl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s-ES_tradnl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Marcador de imagen d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Marcador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24579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528F6AF-DF2E-4BD0-99D3-C14235536BB8}" type="slidenum">
              <a:rPr lang="es-ES_tradnl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s-ES_tradnl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Marcador de imagen d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Marcador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26627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42CBD90-2B75-4A24-961F-6D4ED2ADEF35}" type="slidenum">
              <a:rPr lang="es-ES_tradnl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s-ES_tradnl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Marcador de imagen d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Marcador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28675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E7335FB-9425-45F5-8780-A4596877A3BB}" type="slidenum">
              <a:rPr lang="es-ES_tradnl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s-ES_tradnl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Marcador de imagen d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Marcador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30723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CD9D76D-E57A-4435-87CA-F592F823735F}" type="slidenum">
              <a:rPr lang="es-ES_tradnl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s-ES_tradnl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Marcador de imagen d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Marcador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32771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74F7952-46C5-4F23-8809-DB2DD4EEF552}" type="slidenum">
              <a:rPr lang="es-ES_tradnl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s-ES_tradnl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CE594-820B-4434-91C0-143F5BD54FC6}" type="datetimeFigureOut">
              <a:rPr lang="es-ES_tradnl"/>
              <a:pPr>
                <a:defRPr/>
              </a:pPr>
              <a:t>30/03/2017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F3CD9-596E-4403-A91B-60F0CF48E765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C4DF1-8840-401D-8E25-55EFB4C3838D}" type="datetimeFigureOut">
              <a:rPr lang="es-ES_tradnl"/>
              <a:pPr>
                <a:defRPr/>
              </a:pPr>
              <a:t>30/03/2017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1B2BA-2CC8-45D5-AF44-4BAEC3CFC5C6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3F230-CFA4-4434-9E48-C8C8EABC9C59}" type="datetimeFigureOut">
              <a:rPr lang="es-ES_tradnl"/>
              <a:pPr>
                <a:defRPr/>
              </a:pPr>
              <a:t>30/03/2017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A9F52-750A-4C5F-833A-D4267DBE1AB1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8FBC2-BFBA-4E9B-AAA4-27AF3B9BA4BD}" type="datetimeFigureOut">
              <a:rPr lang="es-ES_tradnl"/>
              <a:pPr>
                <a:defRPr/>
              </a:pPr>
              <a:t>30/03/2017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FC215-2781-4C2D-BFA2-2E7FF0E31A8F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2C9C9-833A-4982-A12A-073413158E1B}" type="datetimeFigureOut">
              <a:rPr lang="es-ES_tradnl"/>
              <a:pPr>
                <a:defRPr/>
              </a:pPr>
              <a:t>30/03/2017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AA1EC-F67B-4E6D-94EA-17D04B7AEF1F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E471B-1863-4D28-9C88-19CF95D8F67B}" type="datetimeFigureOut">
              <a:rPr lang="es-ES_tradnl"/>
              <a:pPr>
                <a:defRPr/>
              </a:pPr>
              <a:t>30/03/2017</a:t>
            </a:fld>
            <a:endParaRPr lang="es-ES_tradnl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80C0F-F878-4427-96D3-25E44FB25F21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85213-52ED-4927-A32E-E81C1BD1AA43}" type="datetimeFigureOut">
              <a:rPr lang="es-ES_tradnl"/>
              <a:pPr>
                <a:defRPr/>
              </a:pPr>
              <a:t>30/03/2017</a:t>
            </a:fld>
            <a:endParaRPr lang="es-ES_tradnl"/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C89EC-6C28-4065-8AB4-0D5F31D0AE01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C5B51-AAA0-488B-85B6-C777418ED6FE}" type="datetimeFigureOut">
              <a:rPr lang="es-ES_tradnl"/>
              <a:pPr>
                <a:defRPr/>
              </a:pPr>
              <a:t>30/03/2017</a:t>
            </a:fld>
            <a:endParaRPr lang="es-ES_tradnl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D9F1B-3548-41E8-B8A4-7ECFB6E84CA2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842F7-4EC6-426B-90AD-4096095C4B48}" type="datetimeFigureOut">
              <a:rPr lang="es-ES_tradnl"/>
              <a:pPr>
                <a:defRPr/>
              </a:pPr>
              <a:t>30/03/2017</a:t>
            </a:fld>
            <a:endParaRPr lang="es-ES_tradnl"/>
          </a:p>
        </p:txBody>
      </p:sp>
      <p:sp>
        <p:nvSpPr>
          <p:cNvPr id="3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215BE-09FB-4D07-9827-EB8DD93EEF73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C0BD9-EBDD-451E-80B5-7F0B09A7FBD4}" type="datetimeFigureOut">
              <a:rPr lang="es-ES_tradnl"/>
              <a:pPr>
                <a:defRPr/>
              </a:pPr>
              <a:t>30/03/2017</a:t>
            </a:fld>
            <a:endParaRPr lang="es-ES_tradnl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17952-22E6-44CB-9EC0-7AEDE92D3518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3ABC8-7D15-45FC-AB12-535CC1A4D537}" type="datetimeFigureOut">
              <a:rPr lang="es-ES_tradnl"/>
              <a:pPr>
                <a:defRPr/>
              </a:pPr>
              <a:t>30/03/2017</a:t>
            </a:fld>
            <a:endParaRPr lang="es-ES_tradnl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1330-C9D8-49C0-81F5-62417346327B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Clic para editar título</a:t>
            </a:r>
          </a:p>
        </p:txBody>
      </p:sp>
      <p:sp>
        <p:nvSpPr>
          <p:cNvPr id="102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3E4ED4A-A99B-41E5-A203-E38B90A882D4}" type="datetimeFigureOut">
              <a:rPr lang="es-ES_tradnl"/>
              <a:pPr>
                <a:defRPr/>
              </a:pPr>
              <a:t>30/03/2017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20FB26E-8577-4599-B621-43D435E56679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emf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2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emf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emf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emf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331913" y="3873500"/>
            <a:ext cx="9474200" cy="5238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Times New Roman" charset="0"/>
              </a:rPr>
              <a:t>ÁREA DE ANÁLISIS DE PRESUPUESTO Y HACIENDA</a:t>
            </a:r>
            <a:endParaRPr lang="es-ES_tradnl" sz="2800" dirty="0">
              <a:latin typeface="Times New Roman" charset="0"/>
              <a:ea typeface="Times New Roman" charset="0"/>
            </a:endParaRPr>
          </a:p>
        </p:txBody>
      </p:sp>
      <p:pic>
        <p:nvPicPr>
          <p:cNvPr id="14338" name="Imagen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60800" y="241300"/>
            <a:ext cx="3786188" cy="363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Imagen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07425" y="3763963"/>
            <a:ext cx="3584575" cy="309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Imagen 7"/>
          <p:cNvPicPr>
            <a:picLocks noChangeAspect="1"/>
          </p:cNvPicPr>
          <p:nvPr/>
        </p:nvPicPr>
        <p:blipFill>
          <a:blip r:embed="rId4"/>
          <a:srcRect l="2" r="60680" b="1074"/>
          <a:stretch>
            <a:fillRect/>
          </a:stretch>
        </p:blipFill>
        <p:spPr bwMode="auto">
          <a:xfrm>
            <a:off x="0" y="0"/>
            <a:ext cx="1157288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Imagen 8"/>
          <p:cNvPicPr>
            <a:picLocks noChangeAspect="1"/>
          </p:cNvPicPr>
          <p:nvPr/>
        </p:nvPicPr>
        <p:blipFill>
          <a:blip r:embed="rId4"/>
          <a:srcRect l="40787"/>
          <a:stretch>
            <a:fillRect/>
          </a:stretch>
        </p:blipFill>
        <p:spPr bwMode="auto">
          <a:xfrm>
            <a:off x="10325100" y="42863"/>
            <a:ext cx="186690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ángulo 4"/>
          <p:cNvSpPr/>
          <p:nvPr/>
        </p:nvSpPr>
        <p:spPr>
          <a:xfrm>
            <a:off x="1609725" y="2459038"/>
            <a:ext cx="9474200" cy="95408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dirty="0">
                <a:latin typeface="Times New Roman" charset="0"/>
                <a:ea typeface="Times New Roman" charset="0"/>
              </a:rPr>
              <a:t>BASES PARA DEBATIR EL SISTEMA DE COPARTICIPACIÓN FEDERAL DE IMPUESTOS</a:t>
            </a:r>
            <a:endParaRPr lang="es-ES_tradnl" sz="2800" dirty="0">
              <a:latin typeface="Times New Roman" charset="0"/>
              <a:ea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Imagen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07425" y="3763963"/>
            <a:ext cx="3584575" cy="309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Imagen 7"/>
          <p:cNvPicPr>
            <a:picLocks noChangeAspect="1"/>
          </p:cNvPicPr>
          <p:nvPr/>
        </p:nvPicPr>
        <p:blipFill>
          <a:blip r:embed="rId4"/>
          <a:srcRect l="2" r="60680" b="1074"/>
          <a:stretch>
            <a:fillRect/>
          </a:stretch>
        </p:blipFill>
        <p:spPr bwMode="auto">
          <a:xfrm>
            <a:off x="0" y="0"/>
            <a:ext cx="1157288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Imagen 8"/>
          <p:cNvPicPr>
            <a:picLocks noChangeAspect="1"/>
          </p:cNvPicPr>
          <p:nvPr/>
        </p:nvPicPr>
        <p:blipFill>
          <a:blip r:embed="rId4"/>
          <a:srcRect l="40787"/>
          <a:stretch>
            <a:fillRect/>
          </a:stretch>
        </p:blipFill>
        <p:spPr bwMode="auto">
          <a:xfrm>
            <a:off x="10325100" y="42863"/>
            <a:ext cx="186690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ángulo 4"/>
          <p:cNvSpPr/>
          <p:nvPr/>
        </p:nvSpPr>
        <p:spPr>
          <a:xfrm>
            <a:off x="1238250" y="42863"/>
            <a:ext cx="9005888" cy="55403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/>
              <a:t>El Desafío de la Coparticipación Federal de Impuestos</a:t>
            </a:r>
            <a:endParaRPr lang="es-ES_tradnl" sz="2400" b="1" dirty="0">
              <a:ea typeface="Calibri" charset="0"/>
              <a:cs typeface="Times New Roman" charset="0"/>
            </a:endParaRPr>
          </a:p>
        </p:txBody>
      </p:sp>
      <p:sp>
        <p:nvSpPr>
          <p:cNvPr id="6" name="10 CuadroTexto"/>
          <p:cNvSpPr txBox="1"/>
          <p:nvPr/>
        </p:nvSpPr>
        <p:spPr>
          <a:xfrm>
            <a:off x="506413" y="911225"/>
            <a:ext cx="10752137" cy="3683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dirty="0"/>
              <a:t>Ley </a:t>
            </a:r>
            <a:r>
              <a:rPr lang="es-AR" dirty="0"/>
              <a:t>23.548 </a:t>
            </a:r>
            <a:r>
              <a:rPr lang="es-AR" dirty="0"/>
              <a:t>: “Régimen Transitorio de Distribución entre la Nación y las Provincias”</a:t>
            </a:r>
          </a:p>
        </p:txBody>
      </p:sp>
      <p:sp>
        <p:nvSpPr>
          <p:cNvPr id="7" name="10 CuadroTexto"/>
          <p:cNvSpPr txBox="1">
            <a:spLocks noChangeArrowheads="1"/>
          </p:cNvSpPr>
          <p:nvPr/>
        </p:nvSpPr>
        <p:spPr bwMode="auto">
          <a:xfrm>
            <a:off x="788988" y="1590675"/>
            <a:ext cx="89820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>
              <a:buFont typeface="Courier New" pitchFamily="49" charset="0"/>
              <a:buChar char="o"/>
            </a:pPr>
            <a:r>
              <a:rPr lang="es-AR">
                <a:latin typeface="Calibri" pitchFamily="34" charset="0"/>
              </a:rPr>
              <a:t>Se promueve como “Transitorio”.</a:t>
            </a:r>
          </a:p>
        </p:txBody>
      </p:sp>
      <p:sp>
        <p:nvSpPr>
          <p:cNvPr id="11" name="10 CuadroTexto"/>
          <p:cNvSpPr txBox="1">
            <a:spLocks noChangeArrowheads="1"/>
          </p:cNvSpPr>
          <p:nvPr/>
        </p:nvSpPr>
        <p:spPr bwMode="auto">
          <a:xfrm>
            <a:off x="788988" y="2071688"/>
            <a:ext cx="89820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>
              <a:buFont typeface="Courier New" pitchFamily="49" charset="0"/>
              <a:buChar char="o"/>
            </a:pPr>
            <a:r>
              <a:rPr lang="es-AR">
                <a:latin typeface="Calibri" pitchFamily="34" charset="0"/>
              </a:rPr>
              <a:t>Planteaba mayor proporción de recursos para las Provincias que el régimen anterior.</a:t>
            </a:r>
          </a:p>
        </p:txBody>
      </p:sp>
      <p:sp>
        <p:nvSpPr>
          <p:cNvPr id="12" name="10 CuadroTexto"/>
          <p:cNvSpPr txBox="1">
            <a:spLocks noChangeArrowheads="1"/>
          </p:cNvSpPr>
          <p:nvPr/>
        </p:nvSpPr>
        <p:spPr bwMode="auto">
          <a:xfrm>
            <a:off x="788988" y="2552700"/>
            <a:ext cx="89820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>
              <a:buFont typeface="Courier New" pitchFamily="49" charset="0"/>
              <a:buChar char="o"/>
            </a:pPr>
            <a:r>
              <a:rPr lang="es-AR">
                <a:latin typeface="Calibri" pitchFamily="34" charset="0"/>
              </a:rPr>
              <a:t>Permite afectar impuestos antes de conformar la masa coparticipable.</a:t>
            </a:r>
          </a:p>
        </p:txBody>
      </p:sp>
      <p:sp>
        <p:nvSpPr>
          <p:cNvPr id="13" name="10 CuadroTexto"/>
          <p:cNvSpPr txBox="1"/>
          <p:nvPr/>
        </p:nvSpPr>
        <p:spPr>
          <a:xfrm>
            <a:off x="506413" y="3168650"/>
            <a:ext cx="10752137" cy="3683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es-ES_tradnl"/>
            </a:defPPr>
            <a:lvl1pPr marL="285750" indent="-285750" algn="just">
              <a:buFont typeface="Courier New" pitchFamily="49" charset="0"/>
              <a:buChar char="o"/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None/>
              <a:defRPr/>
            </a:pPr>
            <a:r>
              <a:rPr lang="es-AR" dirty="0"/>
              <a:t>Desde 1988, la Economía Argentina ha estado sujeta a muchos vaivenes en el frente Macroeconómico y Fiscal.</a:t>
            </a:r>
          </a:p>
        </p:txBody>
      </p:sp>
      <p:sp>
        <p:nvSpPr>
          <p:cNvPr id="14" name="10 CuadroTexto"/>
          <p:cNvSpPr txBox="1">
            <a:spLocks noChangeArrowheads="1"/>
          </p:cNvSpPr>
          <p:nvPr/>
        </p:nvSpPr>
        <p:spPr bwMode="auto">
          <a:xfrm>
            <a:off x="788988" y="3846513"/>
            <a:ext cx="89820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>
              <a:buFont typeface="Courier New" pitchFamily="49" charset="0"/>
              <a:buChar char="o"/>
            </a:pPr>
            <a:r>
              <a:rPr lang="es-AR">
                <a:latin typeface="Calibri" pitchFamily="34" charset="0"/>
              </a:rPr>
              <a:t>Los impuestos se han modificado uno a uno, realizando detracciones y asignaciones específicas, generando un laberinto complejo de: entender, controlar y modificar.</a:t>
            </a:r>
          </a:p>
        </p:txBody>
      </p:sp>
      <p:sp>
        <p:nvSpPr>
          <p:cNvPr id="15" name="10 CuadroTexto"/>
          <p:cNvSpPr txBox="1">
            <a:spLocks noChangeArrowheads="1"/>
          </p:cNvSpPr>
          <p:nvPr/>
        </p:nvSpPr>
        <p:spPr bwMode="auto">
          <a:xfrm>
            <a:off x="788988" y="4511675"/>
            <a:ext cx="89820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>
              <a:buFont typeface="Courier New" pitchFamily="49" charset="0"/>
              <a:buChar char="o"/>
            </a:pPr>
            <a:r>
              <a:rPr lang="es-AR">
                <a:latin typeface="Calibri" pitchFamily="34" charset="0"/>
              </a:rPr>
              <a:t>El régimen transitorio, se volvió permanente.</a:t>
            </a:r>
          </a:p>
        </p:txBody>
      </p:sp>
      <p:sp>
        <p:nvSpPr>
          <p:cNvPr id="16" name="10 CuadroTexto"/>
          <p:cNvSpPr txBox="1">
            <a:spLocks noChangeArrowheads="1"/>
          </p:cNvSpPr>
          <p:nvPr/>
        </p:nvSpPr>
        <p:spPr bwMode="auto">
          <a:xfrm>
            <a:off x="788988" y="4945063"/>
            <a:ext cx="89820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>
              <a:buFont typeface="Courier New" pitchFamily="49" charset="0"/>
              <a:buChar char="o"/>
            </a:pPr>
            <a:r>
              <a:rPr lang="es-AR">
                <a:latin typeface="Calibri" pitchFamily="34" charset="0"/>
              </a:rPr>
              <a:t>Las Provincias acumularon funciones y perdieron recursos.</a:t>
            </a:r>
          </a:p>
        </p:txBody>
      </p:sp>
      <p:sp>
        <p:nvSpPr>
          <p:cNvPr id="17" name="10 CuadroTexto"/>
          <p:cNvSpPr txBox="1"/>
          <p:nvPr/>
        </p:nvSpPr>
        <p:spPr>
          <a:xfrm>
            <a:off x="579438" y="5530850"/>
            <a:ext cx="10750550" cy="64611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es-ES_tradnl"/>
            </a:defPPr>
            <a:lvl1pPr marL="285750" indent="-285750" algn="just">
              <a:buFont typeface="Courier New" pitchFamily="49" charset="0"/>
              <a:buChar char="o"/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None/>
              <a:defRPr/>
            </a:pPr>
            <a:r>
              <a:rPr lang="es-AR" dirty="0" smtClean="0"/>
              <a:t>2016: El Gobierno Nacional invita a las Provincias a discutir un nuevo esquema de Coparticipación Federal de Impuestos.</a:t>
            </a:r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1" grpId="0"/>
      <p:bldP spid="12" grpId="0"/>
      <p:bldP spid="13" grpId="0" animBg="1"/>
      <p:bldP spid="14" grpId="0"/>
      <p:bldP spid="15" grpId="0"/>
      <p:bldP spid="16" grpId="0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Imagen 7"/>
          <p:cNvPicPr>
            <a:picLocks noChangeAspect="1"/>
          </p:cNvPicPr>
          <p:nvPr/>
        </p:nvPicPr>
        <p:blipFill>
          <a:blip r:embed="rId3"/>
          <a:srcRect l="2" r="60680" b="1074"/>
          <a:stretch>
            <a:fillRect/>
          </a:stretch>
        </p:blipFill>
        <p:spPr bwMode="auto">
          <a:xfrm>
            <a:off x="0" y="0"/>
            <a:ext cx="1157288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2" name="Imagen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07425" y="3763963"/>
            <a:ext cx="3584575" cy="309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Imagen 8"/>
          <p:cNvPicPr>
            <a:picLocks noChangeAspect="1"/>
          </p:cNvPicPr>
          <p:nvPr/>
        </p:nvPicPr>
        <p:blipFill>
          <a:blip r:embed="rId3"/>
          <a:srcRect l="40787"/>
          <a:stretch>
            <a:fillRect/>
          </a:stretch>
        </p:blipFill>
        <p:spPr bwMode="auto">
          <a:xfrm>
            <a:off x="10325100" y="42863"/>
            <a:ext cx="186690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23 CuadroTexto"/>
          <p:cNvSpPr txBox="1"/>
          <p:nvPr/>
        </p:nvSpPr>
        <p:spPr>
          <a:xfrm>
            <a:off x="879475" y="296863"/>
            <a:ext cx="2790825" cy="65262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2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2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2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2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2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2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2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2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2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2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2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2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2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2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2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2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2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2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 sz="2200" dirty="0"/>
          </a:p>
        </p:txBody>
      </p:sp>
      <p:sp>
        <p:nvSpPr>
          <p:cNvPr id="37" name="23 CuadroTexto"/>
          <p:cNvSpPr txBox="1"/>
          <p:nvPr/>
        </p:nvSpPr>
        <p:spPr>
          <a:xfrm>
            <a:off x="3687763" y="296863"/>
            <a:ext cx="2825750" cy="652621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2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2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2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2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2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2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2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2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2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2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2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2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2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2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2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2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2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2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 sz="2200" dirty="0"/>
          </a:p>
        </p:txBody>
      </p:sp>
      <p:sp>
        <p:nvSpPr>
          <p:cNvPr id="38" name="23 CuadroTexto"/>
          <p:cNvSpPr txBox="1"/>
          <p:nvPr/>
        </p:nvSpPr>
        <p:spPr>
          <a:xfrm>
            <a:off x="6519863" y="296863"/>
            <a:ext cx="2792412" cy="652621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2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2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2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2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2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2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2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2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2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2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2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2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2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2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2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2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2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2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 sz="2200" dirty="0"/>
          </a:p>
        </p:txBody>
      </p:sp>
      <p:sp>
        <p:nvSpPr>
          <p:cNvPr id="39" name="23 CuadroTexto"/>
          <p:cNvSpPr txBox="1"/>
          <p:nvPr/>
        </p:nvSpPr>
        <p:spPr>
          <a:xfrm>
            <a:off x="9312275" y="296863"/>
            <a:ext cx="2790825" cy="652621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2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2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2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2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2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2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2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2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2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2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2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2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2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2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2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2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2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2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 sz="2200" dirty="0"/>
          </a:p>
        </p:txBody>
      </p:sp>
      <p:sp>
        <p:nvSpPr>
          <p:cNvPr id="40" name="23 CuadroTexto"/>
          <p:cNvSpPr txBox="1"/>
          <p:nvPr/>
        </p:nvSpPr>
        <p:spPr>
          <a:xfrm>
            <a:off x="903288" y="430213"/>
            <a:ext cx="2790825" cy="7699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2200" dirty="0"/>
              <a:t>1987-1990: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2200" dirty="0"/>
              <a:t>Inflación</a:t>
            </a:r>
          </a:p>
        </p:txBody>
      </p:sp>
      <p:sp>
        <p:nvSpPr>
          <p:cNvPr id="42" name="23 CuadroTexto"/>
          <p:cNvSpPr txBox="1"/>
          <p:nvPr/>
        </p:nvSpPr>
        <p:spPr>
          <a:xfrm>
            <a:off x="3684588" y="415925"/>
            <a:ext cx="2790825" cy="7699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2200" dirty="0"/>
              <a:t>1991-2001: Convertibilidad</a:t>
            </a:r>
          </a:p>
        </p:txBody>
      </p:sp>
      <p:sp>
        <p:nvSpPr>
          <p:cNvPr id="46" name="23 CuadroTexto"/>
          <p:cNvSpPr txBox="1"/>
          <p:nvPr/>
        </p:nvSpPr>
        <p:spPr>
          <a:xfrm>
            <a:off x="6516688" y="430213"/>
            <a:ext cx="2792412" cy="76993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2200" dirty="0"/>
              <a:t>2002-2011: Crisis y Auge exportador</a:t>
            </a:r>
          </a:p>
        </p:txBody>
      </p:sp>
      <p:sp>
        <p:nvSpPr>
          <p:cNvPr id="48" name="23 CuadroTexto"/>
          <p:cNvSpPr txBox="1"/>
          <p:nvPr/>
        </p:nvSpPr>
        <p:spPr>
          <a:xfrm>
            <a:off x="9353550" y="430213"/>
            <a:ext cx="2746375" cy="76993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2200" dirty="0"/>
              <a:t>2012-2015: Estancamiento</a:t>
            </a:r>
          </a:p>
        </p:txBody>
      </p:sp>
      <p:sp>
        <p:nvSpPr>
          <p:cNvPr id="49" name="23 CuadroTexto"/>
          <p:cNvSpPr txBox="1"/>
          <p:nvPr/>
        </p:nvSpPr>
        <p:spPr>
          <a:xfrm rot="16200000">
            <a:off x="-35718" y="1616869"/>
            <a:ext cx="1065212" cy="368300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/>
              <a:t>Macro</a:t>
            </a:r>
            <a:endParaRPr lang="es-AR" dirty="0"/>
          </a:p>
        </p:txBody>
      </p:sp>
      <p:sp>
        <p:nvSpPr>
          <p:cNvPr id="50" name="23 CuadroTexto"/>
          <p:cNvSpPr txBox="1"/>
          <p:nvPr/>
        </p:nvSpPr>
        <p:spPr>
          <a:xfrm rot="16200000">
            <a:off x="-547687" y="3613150"/>
            <a:ext cx="2139950" cy="368300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es-ES_tradnl"/>
            </a:defPPr>
            <a:lvl1pPr algn="ctr">
              <a:defRPr sz="22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800" dirty="0" smtClean="0"/>
              <a:t>Cambios</a:t>
            </a:r>
            <a:endParaRPr lang="es-AR" sz="1800" dirty="0"/>
          </a:p>
        </p:txBody>
      </p:sp>
      <p:sp>
        <p:nvSpPr>
          <p:cNvPr id="51" name="23 CuadroTexto"/>
          <p:cNvSpPr txBox="1"/>
          <p:nvPr/>
        </p:nvSpPr>
        <p:spPr>
          <a:xfrm rot="16200000">
            <a:off x="-169069" y="5887244"/>
            <a:ext cx="1335088" cy="368300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es-ES_tradnl"/>
            </a:defPPr>
            <a:lvl1pPr algn="ctr">
              <a:defRPr sz="22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800" dirty="0"/>
              <a:t>Federalismo</a:t>
            </a:r>
            <a:endParaRPr lang="es-AR" sz="1800" dirty="0"/>
          </a:p>
        </p:txBody>
      </p:sp>
      <p:sp>
        <p:nvSpPr>
          <p:cNvPr id="52" name="23 CuadroTexto"/>
          <p:cNvSpPr txBox="1"/>
          <p:nvPr/>
        </p:nvSpPr>
        <p:spPr>
          <a:xfrm rot="16200000">
            <a:off x="5979319" y="-3831431"/>
            <a:ext cx="1065212" cy="11264900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2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2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2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2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2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2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2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2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2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2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2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2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2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2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2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2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2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2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2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2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2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2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2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2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2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2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2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2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2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2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2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2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200" dirty="0"/>
          </a:p>
        </p:txBody>
      </p:sp>
      <p:sp>
        <p:nvSpPr>
          <p:cNvPr id="53" name="23 CuadroTexto"/>
          <p:cNvSpPr txBox="1"/>
          <p:nvPr/>
        </p:nvSpPr>
        <p:spPr>
          <a:xfrm rot="16200000">
            <a:off x="5048250" y="-1784350"/>
            <a:ext cx="2838450" cy="11264900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2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2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2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2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2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2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2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2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2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2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2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2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2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2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2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2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2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2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2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2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2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2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2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2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2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2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2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2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2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2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2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2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200" dirty="0"/>
          </a:p>
        </p:txBody>
      </p:sp>
      <p:sp>
        <p:nvSpPr>
          <p:cNvPr id="54" name="23 CuadroTexto"/>
          <p:cNvSpPr txBox="1"/>
          <p:nvPr/>
        </p:nvSpPr>
        <p:spPr>
          <a:xfrm rot="16200000">
            <a:off x="5803106" y="440532"/>
            <a:ext cx="1336675" cy="11263312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2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2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2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2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2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2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2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2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2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2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2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2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2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2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2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2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2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2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2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2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2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2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2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2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2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2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2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2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2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2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2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2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200" dirty="0"/>
          </a:p>
        </p:txBody>
      </p:sp>
      <p:sp>
        <p:nvSpPr>
          <p:cNvPr id="55" name="23 CuadroTexto"/>
          <p:cNvSpPr txBox="1"/>
          <p:nvPr/>
        </p:nvSpPr>
        <p:spPr>
          <a:xfrm>
            <a:off x="877888" y="1300163"/>
            <a:ext cx="2705100" cy="92392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AR" dirty="0"/>
              <a:t>Crecimiento: -2%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dirty="0"/>
              <a:t>Inflación: 1.467%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dirty="0" err="1"/>
              <a:t>Déf</a:t>
            </a:r>
            <a:r>
              <a:rPr lang="es-ES" dirty="0"/>
              <a:t>./</a:t>
            </a:r>
            <a:r>
              <a:rPr lang="es-ES" dirty="0"/>
              <a:t>PBI: -1,4%</a:t>
            </a:r>
            <a:endParaRPr lang="es-AR" dirty="0"/>
          </a:p>
        </p:txBody>
      </p:sp>
      <p:sp>
        <p:nvSpPr>
          <p:cNvPr id="56" name="23 CuadroTexto"/>
          <p:cNvSpPr txBox="1"/>
          <p:nvPr/>
        </p:nvSpPr>
        <p:spPr>
          <a:xfrm>
            <a:off x="893763" y="3335338"/>
            <a:ext cx="2705100" cy="92233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dirty="0"/>
              <a:t>Ley de Coparticipación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dirty="0"/>
              <a:t>Doble Reducción IVA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dirty="0"/>
              <a:t>Impuesto Activos</a:t>
            </a:r>
            <a:endParaRPr lang="es-AR" dirty="0"/>
          </a:p>
        </p:txBody>
      </p:sp>
      <p:sp>
        <p:nvSpPr>
          <p:cNvPr id="57" name="23 CuadroTexto"/>
          <p:cNvSpPr txBox="1"/>
          <p:nvPr/>
        </p:nvSpPr>
        <p:spPr>
          <a:xfrm>
            <a:off x="1104900" y="5683250"/>
            <a:ext cx="2328863" cy="6477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/>
              <a:t>Avances en Federalismo Fiscal</a:t>
            </a:r>
            <a:endParaRPr lang="es-AR" dirty="0"/>
          </a:p>
        </p:txBody>
      </p:sp>
      <p:sp>
        <p:nvSpPr>
          <p:cNvPr id="58" name="23 CuadroTexto"/>
          <p:cNvSpPr txBox="1"/>
          <p:nvPr/>
        </p:nvSpPr>
        <p:spPr>
          <a:xfrm>
            <a:off x="4048125" y="1339850"/>
            <a:ext cx="2282825" cy="92233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AR" dirty="0"/>
              <a:t>Crecimiento: 3,5%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dirty="0"/>
              <a:t>Inflación: 4%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dirty="0" err="1"/>
              <a:t>Déf</a:t>
            </a:r>
            <a:r>
              <a:rPr lang="es-ES" dirty="0"/>
              <a:t>./PBI: -1,5%</a:t>
            </a:r>
            <a:endParaRPr lang="es-AR" dirty="0"/>
          </a:p>
        </p:txBody>
      </p:sp>
      <p:sp>
        <p:nvSpPr>
          <p:cNvPr id="59" name="23 CuadroTexto"/>
          <p:cNvSpPr txBox="1"/>
          <p:nvPr/>
        </p:nvSpPr>
        <p:spPr>
          <a:xfrm>
            <a:off x="6900863" y="1300163"/>
            <a:ext cx="2127250" cy="92392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AR" dirty="0"/>
              <a:t>Crecimiento: </a:t>
            </a:r>
            <a:r>
              <a:rPr lang="es-AR" dirty="0"/>
              <a:t>6</a:t>
            </a:r>
            <a:r>
              <a:rPr lang="es-AR" dirty="0"/>
              <a:t>%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dirty="0"/>
              <a:t>Inflación: 15%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dirty="0" err="1"/>
              <a:t>Déf</a:t>
            </a:r>
            <a:r>
              <a:rPr lang="es-ES" dirty="0"/>
              <a:t>./</a:t>
            </a:r>
            <a:r>
              <a:rPr lang="es-ES" dirty="0"/>
              <a:t>PBI: 0% </a:t>
            </a:r>
            <a:endParaRPr lang="es-AR" dirty="0"/>
          </a:p>
        </p:txBody>
      </p:sp>
      <p:sp>
        <p:nvSpPr>
          <p:cNvPr id="60" name="23 CuadroTexto"/>
          <p:cNvSpPr txBox="1"/>
          <p:nvPr/>
        </p:nvSpPr>
        <p:spPr>
          <a:xfrm>
            <a:off x="3779838" y="2397125"/>
            <a:ext cx="2755900" cy="28622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dirty="0"/>
              <a:t>11% del IVA para SIJP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dirty="0"/>
              <a:t>Bienes Personales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dirty="0"/>
              <a:t>Impuesto activos.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dirty="0"/>
              <a:t>Pacto Fiscal I: 15%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dirty="0" err="1"/>
              <a:t>Transf</a:t>
            </a:r>
            <a:r>
              <a:rPr lang="es-ES" dirty="0"/>
              <a:t>. Funciones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dirty="0"/>
              <a:t>Detracciones IIGG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dirty="0"/>
              <a:t>Privatizaciones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dirty="0"/>
              <a:t>Aumentos de IVA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dirty="0" err="1"/>
              <a:t>Monotributo</a:t>
            </a:r>
            <a:r>
              <a:rPr lang="es-ES" dirty="0"/>
              <a:t> (70-30)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dirty="0"/>
              <a:t>Imp. Cheque (70-30)</a:t>
            </a:r>
            <a:endParaRPr lang="es-AR" dirty="0"/>
          </a:p>
        </p:txBody>
      </p:sp>
      <p:sp>
        <p:nvSpPr>
          <p:cNvPr id="61" name="23 CuadroTexto"/>
          <p:cNvSpPr txBox="1"/>
          <p:nvPr/>
        </p:nvSpPr>
        <p:spPr>
          <a:xfrm>
            <a:off x="3881438" y="5610225"/>
            <a:ext cx="2328862" cy="92392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/>
              <a:t>Descentralización de Gastos y Centralización de Recursos</a:t>
            </a:r>
            <a:endParaRPr lang="es-AR" dirty="0"/>
          </a:p>
        </p:txBody>
      </p:sp>
      <p:sp>
        <p:nvSpPr>
          <p:cNvPr id="62" name="23 CuadroTexto"/>
          <p:cNvSpPr txBox="1"/>
          <p:nvPr/>
        </p:nvSpPr>
        <p:spPr>
          <a:xfrm>
            <a:off x="6559550" y="2887663"/>
            <a:ext cx="2706688" cy="17541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dirty="0"/>
              <a:t>Retenciones a las Exportaciones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dirty="0"/>
              <a:t>Participación CABA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dirty="0"/>
              <a:t>Estatización </a:t>
            </a:r>
            <a:r>
              <a:rPr lang="es-ES" dirty="0" err="1"/>
              <a:t>Seg</a:t>
            </a:r>
            <a:r>
              <a:rPr lang="es-ES" dirty="0"/>
              <a:t> </a:t>
            </a:r>
            <a:r>
              <a:rPr lang="es-ES" dirty="0" err="1"/>
              <a:t>Soc</a:t>
            </a:r>
            <a:endParaRPr lang="es-ES" dirty="0"/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dirty="0"/>
              <a:t>FFS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dirty="0"/>
              <a:t>Utilización FGS y BCRA</a:t>
            </a:r>
          </a:p>
        </p:txBody>
      </p:sp>
      <p:sp>
        <p:nvSpPr>
          <p:cNvPr id="63" name="23 CuadroTexto"/>
          <p:cNvSpPr txBox="1"/>
          <p:nvPr/>
        </p:nvSpPr>
        <p:spPr>
          <a:xfrm>
            <a:off x="6729413" y="5678488"/>
            <a:ext cx="2328862" cy="64611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/>
              <a:t>Centralización de Recursos</a:t>
            </a:r>
            <a:endParaRPr lang="es-AR" dirty="0"/>
          </a:p>
        </p:txBody>
      </p:sp>
      <p:sp>
        <p:nvSpPr>
          <p:cNvPr id="64" name="23 CuadroTexto"/>
          <p:cNvSpPr txBox="1"/>
          <p:nvPr/>
        </p:nvSpPr>
        <p:spPr>
          <a:xfrm>
            <a:off x="9612313" y="1293813"/>
            <a:ext cx="2127250" cy="92392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AR" dirty="0"/>
              <a:t>Crecimiento: 0%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dirty="0"/>
              <a:t>Inflación: 29%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dirty="0" err="1"/>
              <a:t>Déf</a:t>
            </a:r>
            <a:r>
              <a:rPr lang="es-ES" dirty="0"/>
              <a:t>./</a:t>
            </a:r>
            <a:r>
              <a:rPr lang="es-ES" dirty="0"/>
              <a:t>PBI: -3,4% </a:t>
            </a:r>
            <a:endParaRPr lang="es-AR" dirty="0"/>
          </a:p>
        </p:txBody>
      </p:sp>
      <p:sp>
        <p:nvSpPr>
          <p:cNvPr id="65" name="23 CuadroTexto"/>
          <p:cNvSpPr txBox="1"/>
          <p:nvPr/>
        </p:nvSpPr>
        <p:spPr>
          <a:xfrm>
            <a:off x="9355138" y="3122613"/>
            <a:ext cx="2705100" cy="12001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dirty="0"/>
              <a:t>Estatización YPF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dirty="0"/>
              <a:t>Utilización FGS y BCRA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dirty="0"/>
              <a:t>Fallo x el 15% (</a:t>
            </a:r>
            <a:r>
              <a:rPr lang="es-ES" dirty="0" err="1"/>
              <a:t>Cba</a:t>
            </a:r>
            <a:r>
              <a:rPr lang="es-ES" dirty="0"/>
              <a:t>; </a:t>
            </a:r>
            <a:r>
              <a:rPr lang="es-ES" dirty="0" err="1"/>
              <a:t>Sta</a:t>
            </a:r>
            <a:r>
              <a:rPr lang="es-ES" dirty="0"/>
              <a:t> Fe y San Luis)</a:t>
            </a:r>
          </a:p>
        </p:txBody>
      </p:sp>
      <p:sp>
        <p:nvSpPr>
          <p:cNvPr id="31" name="23 CuadroTexto"/>
          <p:cNvSpPr txBox="1"/>
          <p:nvPr/>
        </p:nvSpPr>
        <p:spPr>
          <a:xfrm>
            <a:off x="9571038" y="5678488"/>
            <a:ext cx="2327275" cy="64611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/>
              <a:t>Centralización de Recursos</a:t>
            </a:r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40" grpId="0" animBg="1"/>
      <p:bldP spid="42" grpId="0" animBg="1"/>
      <p:bldP spid="46" grpId="0" animBg="1"/>
      <p:bldP spid="48" grpId="0" animBg="1"/>
      <p:bldP spid="49" grpId="0" animBg="1"/>
      <p:bldP spid="50" grpId="0" animBg="1"/>
      <p:bldP spid="51" grpId="0" animBg="1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Imagen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07425" y="3763963"/>
            <a:ext cx="3584575" cy="309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0" name="Imagen 7"/>
          <p:cNvPicPr>
            <a:picLocks noChangeAspect="1"/>
          </p:cNvPicPr>
          <p:nvPr/>
        </p:nvPicPr>
        <p:blipFill>
          <a:blip r:embed="rId4"/>
          <a:srcRect l="2" r="60680" b="1074"/>
          <a:stretch>
            <a:fillRect/>
          </a:stretch>
        </p:blipFill>
        <p:spPr bwMode="auto">
          <a:xfrm>
            <a:off x="0" y="0"/>
            <a:ext cx="1157288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Imagen 8"/>
          <p:cNvPicPr>
            <a:picLocks noChangeAspect="1"/>
          </p:cNvPicPr>
          <p:nvPr/>
        </p:nvPicPr>
        <p:blipFill>
          <a:blip r:embed="rId4"/>
          <a:srcRect l="40787"/>
          <a:stretch>
            <a:fillRect/>
          </a:stretch>
        </p:blipFill>
        <p:spPr bwMode="auto">
          <a:xfrm>
            <a:off x="10325100" y="42863"/>
            <a:ext cx="186690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08050" y="584200"/>
            <a:ext cx="10255250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ángulo 3"/>
          <p:cNvSpPr/>
          <p:nvPr/>
        </p:nvSpPr>
        <p:spPr>
          <a:xfrm>
            <a:off x="2987675" y="104775"/>
            <a:ext cx="6096000" cy="6477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dirty="0">
                <a:solidFill>
                  <a:srgbClr val="000000"/>
                </a:solidFill>
              </a:rPr>
              <a:t>Porcentaje de la recaudación tributaria total del Sector Público Nacional no Financiero que se coparticipa a provincias</a:t>
            </a:r>
            <a:r>
              <a:rPr lang="es-AR" dirty="0"/>
              <a:t> </a:t>
            </a:r>
          </a:p>
        </p:txBody>
      </p:sp>
      <p:sp>
        <p:nvSpPr>
          <p:cNvPr id="37894" name="5 CuadroTexto"/>
          <p:cNvSpPr txBox="1">
            <a:spLocks noChangeArrowheads="1"/>
          </p:cNvSpPr>
          <p:nvPr/>
        </p:nvSpPr>
        <p:spPr bwMode="auto">
          <a:xfrm>
            <a:off x="1819275" y="5527675"/>
            <a:ext cx="7777163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AR">
                <a:latin typeface="Calibri" pitchFamily="34" charset="0"/>
              </a:rPr>
              <a:t>Ley de Coparticipación Federal de Recursos Fiscales (23.548, art. 7°): ‟</a:t>
            </a:r>
            <a:r>
              <a:rPr lang="es-AR" b="1">
                <a:latin typeface="Calibri" pitchFamily="34" charset="0"/>
              </a:rPr>
              <a:t>El monto a distribuir a las provincias, no podrá ser inferior al 34%</a:t>
            </a:r>
            <a:r>
              <a:rPr lang="es-AR">
                <a:latin typeface="Calibri" pitchFamily="34" charset="0"/>
              </a:rPr>
              <a:t> de la recaudación de los recursos tributarios nacionales de la Administración Central, tengan o no el carácter de distribuibles por esta Ley”.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Imagen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07425" y="3763963"/>
            <a:ext cx="3584575" cy="309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8" name="Imagen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6125" y="776288"/>
            <a:ext cx="10579100" cy="562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Imagen 7"/>
          <p:cNvPicPr>
            <a:picLocks noChangeAspect="1"/>
          </p:cNvPicPr>
          <p:nvPr/>
        </p:nvPicPr>
        <p:blipFill>
          <a:blip r:embed="rId5"/>
          <a:srcRect l="2" r="60680" b="1074"/>
          <a:stretch>
            <a:fillRect/>
          </a:stretch>
        </p:blipFill>
        <p:spPr bwMode="auto">
          <a:xfrm>
            <a:off x="0" y="0"/>
            <a:ext cx="1157288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Imagen 8"/>
          <p:cNvPicPr>
            <a:picLocks noChangeAspect="1"/>
          </p:cNvPicPr>
          <p:nvPr/>
        </p:nvPicPr>
        <p:blipFill>
          <a:blip r:embed="rId5"/>
          <a:srcRect l="40787"/>
          <a:stretch>
            <a:fillRect/>
          </a:stretch>
        </p:blipFill>
        <p:spPr bwMode="auto">
          <a:xfrm>
            <a:off x="10325100" y="42863"/>
            <a:ext cx="186690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ángulo redondeado 6"/>
          <p:cNvSpPr/>
          <p:nvPr/>
        </p:nvSpPr>
        <p:spPr>
          <a:xfrm>
            <a:off x="6359525" y="2025650"/>
            <a:ext cx="623888" cy="320675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600" dirty="0"/>
              <a:t>8X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2987675" y="104775"/>
            <a:ext cx="6096000" cy="3698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dirty="0">
                <a:solidFill>
                  <a:srgbClr val="000000"/>
                </a:solidFill>
              </a:rPr>
              <a:t>Distribución Provincial de la Coparticipación</a:t>
            </a:r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Imagen 7"/>
          <p:cNvPicPr>
            <a:picLocks noChangeAspect="1"/>
          </p:cNvPicPr>
          <p:nvPr/>
        </p:nvPicPr>
        <p:blipFill>
          <a:blip r:embed="rId3"/>
          <a:srcRect l="2" r="60680" b="1074"/>
          <a:stretch>
            <a:fillRect/>
          </a:stretch>
        </p:blipFill>
        <p:spPr bwMode="auto">
          <a:xfrm>
            <a:off x="0" y="0"/>
            <a:ext cx="1157288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6" name="Imagen 8"/>
          <p:cNvPicPr>
            <a:picLocks noChangeAspect="1"/>
          </p:cNvPicPr>
          <p:nvPr/>
        </p:nvPicPr>
        <p:blipFill>
          <a:blip r:embed="rId3"/>
          <a:srcRect l="40787"/>
          <a:stretch>
            <a:fillRect/>
          </a:stretch>
        </p:blipFill>
        <p:spPr bwMode="auto">
          <a:xfrm>
            <a:off x="10325100" y="42863"/>
            <a:ext cx="186690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23 CuadroTexto"/>
          <p:cNvSpPr txBox="1"/>
          <p:nvPr/>
        </p:nvSpPr>
        <p:spPr>
          <a:xfrm>
            <a:off x="903288" y="646113"/>
            <a:ext cx="2682875" cy="4302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2200" dirty="0"/>
              <a:t>2016 </a:t>
            </a:r>
          </a:p>
        </p:txBody>
      </p:sp>
      <p:sp>
        <p:nvSpPr>
          <p:cNvPr id="41988" name="10 CuadroTexto"/>
          <p:cNvSpPr txBox="1">
            <a:spLocks noChangeArrowheads="1"/>
          </p:cNvSpPr>
          <p:nvPr/>
        </p:nvSpPr>
        <p:spPr bwMode="auto">
          <a:xfrm>
            <a:off x="576263" y="1350963"/>
            <a:ext cx="10752137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>
              <a:buFont typeface="Courier New" pitchFamily="49" charset="0"/>
              <a:buChar char="o"/>
            </a:pPr>
            <a:r>
              <a:rPr lang="es-AR">
                <a:latin typeface="Calibri" pitchFamily="34" charset="0"/>
              </a:rPr>
              <a:t>En 2016 se retoma una etapa de discusión y cambios respecto de la relación entre la Nación y las Provincias:</a:t>
            </a:r>
          </a:p>
          <a:p>
            <a:pPr marL="742950" lvl="1" indent="-285750" algn="just">
              <a:buFont typeface="Courier New" pitchFamily="49" charset="0"/>
              <a:buChar char="o"/>
            </a:pPr>
            <a:endParaRPr lang="es-AR">
              <a:latin typeface="Calibri" pitchFamily="34" charset="0"/>
            </a:endParaRPr>
          </a:p>
          <a:p>
            <a:pPr marL="742950" lvl="1" indent="-285750" algn="just">
              <a:buFont typeface="Arial" charset="0"/>
              <a:buChar char="•"/>
            </a:pPr>
            <a:r>
              <a:rPr lang="es-AR" b="1">
                <a:latin typeface="Calibri" pitchFamily="34" charset="0"/>
              </a:rPr>
              <a:t>Eliminación de retenciones </a:t>
            </a:r>
            <a:r>
              <a:rPr lang="es-AR">
                <a:latin typeface="Calibri" pitchFamily="34" charset="0"/>
              </a:rPr>
              <a:t>(salvo soja y subproductos, que disminuyen 5 puntos porcentuales).</a:t>
            </a:r>
          </a:p>
          <a:p>
            <a:pPr marL="742950" lvl="1" indent="-285750" algn="just">
              <a:buFont typeface="Arial" charset="0"/>
              <a:buChar char="•"/>
            </a:pPr>
            <a:endParaRPr lang="es-AR">
              <a:latin typeface="Calibri" pitchFamily="34" charset="0"/>
            </a:endParaRPr>
          </a:p>
          <a:p>
            <a:pPr marL="742950" lvl="1" indent="-285750" algn="just">
              <a:buFont typeface="Arial" charset="0"/>
              <a:buChar char="•"/>
            </a:pPr>
            <a:r>
              <a:rPr lang="es-AR" b="1">
                <a:latin typeface="Calibri" pitchFamily="34" charset="0"/>
              </a:rPr>
              <a:t>Se eleva al 3,75% la participación de CABA </a:t>
            </a:r>
            <a:r>
              <a:rPr lang="es-AR">
                <a:latin typeface="Calibri" pitchFamily="34" charset="0"/>
              </a:rPr>
              <a:t>en la distribución secundaria (fondos afectados a seguridad).</a:t>
            </a:r>
          </a:p>
          <a:p>
            <a:pPr marL="742950" lvl="1" indent="-285750" algn="just">
              <a:buFont typeface="Arial" charset="0"/>
              <a:buChar char="•"/>
            </a:pPr>
            <a:endParaRPr lang="es-AR">
              <a:latin typeface="Calibri" pitchFamily="34" charset="0"/>
            </a:endParaRPr>
          </a:p>
          <a:p>
            <a:pPr marL="742950" lvl="1" indent="-285750" algn="just">
              <a:buFont typeface="Arial" charset="0"/>
              <a:buChar char="•"/>
            </a:pPr>
            <a:r>
              <a:rPr lang="es-AR">
                <a:latin typeface="Calibri" pitchFamily="34" charset="0"/>
              </a:rPr>
              <a:t>Doble modificación de las deducciones al </a:t>
            </a:r>
            <a:r>
              <a:rPr lang="es-AR" b="1">
                <a:latin typeface="Calibri" pitchFamily="34" charset="0"/>
              </a:rPr>
              <a:t>impuesto a las ganancias </a:t>
            </a:r>
            <a:r>
              <a:rPr lang="es-AR">
                <a:latin typeface="Calibri" pitchFamily="34" charset="0"/>
              </a:rPr>
              <a:t>y actualización de escalas.</a:t>
            </a:r>
          </a:p>
          <a:p>
            <a:pPr marL="742950" lvl="1" indent="-285750" algn="just">
              <a:buFont typeface="Arial" charset="0"/>
              <a:buChar char="•"/>
            </a:pPr>
            <a:endParaRPr lang="es-AR">
              <a:latin typeface="Calibri" pitchFamily="34" charset="0"/>
            </a:endParaRPr>
          </a:p>
          <a:p>
            <a:pPr marL="742950" lvl="1" indent="-285750" algn="just">
              <a:buFont typeface="Arial" charset="0"/>
              <a:buChar char="•"/>
            </a:pPr>
            <a:r>
              <a:rPr lang="es-AR" b="1">
                <a:latin typeface="Calibri" pitchFamily="34" charset="0"/>
              </a:rPr>
              <a:t>Acuerdo para el nuevo federalismo: </a:t>
            </a:r>
            <a:r>
              <a:rPr lang="es-AR">
                <a:latin typeface="Calibri" pitchFamily="34" charset="0"/>
              </a:rPr>
              <a:t>establece cronograma de devolución a provincias del 15% de la masa coparticipable retenida para financiar ANSES en 1992.</a:t>
            </a:r>
          </a:p>
          <a:p>
            <a:pPr marL="742950" lvl="1" indent="-285750" algn="just">
              <a:buFont typeface="Arial" charset="0"/>
              <a:buChar char="•"/>
            </a:pPr>
            <a:endParaRPr lang="es-AR">
              <a:latin typeface="Calibri" pitchFamily="34" charset="0"/>
            </a:endParaRPr>
          </a:p>
          <a:p>
            <a:pPr marL="742950" lvl="1" indent="-285750" algn="just">
              <a:buFont typeface="Arial" charset="0"/>
              <a:buChar char="•"/>
            </a:pPr>
            <a:r>
              <a:rPr lang="es-AR" b="1">
                <a:latin typeface="Calibri" pitchFamily="34" charset="0"/>
              </a:rPr>
              <a:t>Reparación histórica: </a:t>
            </a:r>
            <a:r>
              <a:rPr lang="es-AR">
                <a:latin typeface="Calibri" pitchFamily="34" charset="0"/>
              </a:rPr>
              <a:t>se aumentan progresivamente los mínimos y disminuyen las alícuotas del impuesto a los bienes personales, se deroga el impuesto a la Ganancia Mínima Presunta, establece el banqueo de capitales, deroga el imp. a las ganancias sobre la distribución de utilidades.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Imagen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07425" y="3763963"/>
            <a:ext cx="3584575" cy="309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4" name="Imagen 7"/>
          <p:cNvPicPr>
            <a:picLocks noChangeAspect="1"/>
          </p:cNvPicPr>
          <p:nvPr/>
        </p:nvPicPr>
        <p:blipFill>
          <a:blip r:embed="rId4"/>
          <a:srcRect l="2" r="60680" b="1074"/>
          <a:stretch>
            <a:fillRect/>
          </a:stretch>
        </p:blipFill>
        <p:spPr bwMode="auto">
          <a:xfrm>
            <a:off x="0" y="0"/>
            <a:ext cx="1157288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Imagen 8"/>
          <p:cNvPicPr>
            <a:picLocks noChangeAspect="1"/>
          </p:cNvPicPr>
          <p:nvPr/>
        </p:nvPicPr>
        <p:blipFill>
          <a:blip r:embed="rId4"/>
          <a:srcRect l="40787"/>
          <a:stretch>
            <a:fillRect/>
          </a:stretch>
        </p:blipFill>
        <p:spPr bwMode="auto">
          <a:xfrm>
            <a:off x="10325100" y="42863"/>
            <a:ext cx="186690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ángulo redondeado 4"/>
          <p:cNvSpPr/>
          <p:nvPr/>
        </p:nvSpPr>
        <p:spPr>
          <a:xfrm>
            <a:off x="3325813" y="42863"/>
            <a:ext cx="5408612" cy="4857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000" dirty="0"/>
              <a:t>INGRESOS CORRIENTES </a:t>
            </a:r>
            <a:r>
              <a:rPr lang="es-ES_tradnl" sz="2000" dirty="0" err="1"/>
              <a:t>SPNnF</a:t>
            </a:r>
            <a:endParaRPr lang="es-ES_tradnl" sz="2000" dirty="0"/>
          </a:p>
        </p:txBody>
      </p:sp>
      <p:sp>
        <p:nvSpPr>
          <p:cNvPr id="6" name="Rectángulo redondeado 5"/>
          <p:cNvSpPr/>
          <p:nvPr/>
        </p:nvSpPr>
        <p:spPr>
          <a:xfrm>
            <a:off x="5081588" y="4730750"/>
            <a:ext cx="1643062" cy="4857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000" dirty="0"/>
              <a:t>NACIÓN</a:t>
            </a:r>
            <a:endParaRPr lang="es-ES_tradnl" sz="2000" dirty="0"/>
          </a:p>
        </p:txBody>
      </p:sp>
      <p:sp>
        <p:nvSpPr>
          <p:cNvPr id="7" name="Rectángulo redondeado 6"/>
          <p:cNvSpPr/>
          <p:nvPr/>
        </p:nvSpPr>
        <p:spPr>
          <a:xfrm>
            <a:off x="7654925" y="4730750"/>
            <a:ext cx="1643063" cy="4857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000" dirty="0"/>
              <a:t>PROVINCIAS</a:t>
            </a:r>
            <a:endParaRPr lang="es-ES_tradnl" sz="2000" dirty="0"/>
          </a:p>
        </p:txBody>
      </p:sp>
      <p:sp>
        <p:nvSpPr>
          <p:cNvPr id="11" name="Rectángulo redondeado 10"/>
          <p:cNvSpPr/>
          <p:nvPr/>
        </p:nvSpPr>
        <p:spPr>
          <a:xfrm>
            <a:off x="55563" y="860425"/>
            <a:ext cx="3270250" cy="4857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000" dirty="0"/>
              <a:t>Recursos Tributarios</a:t>
            </a:r>
            <a:endParaRPr lang="es-ES_tradnl" sz="2000" dirty="0"/>
          </a:p>
        </p:txBody>
      </p:sp>
      <p:sp>
        <p:nvSpPr>
          <p:cNvPr id="12" name="Rectángulo redondeado 11"/>
          <p:cNvSpPr/>
          <p:nvPr/>
        </p:nvSpPr>
        <p:spPr>
          <a:xfrm>
            <a:off x="4394200" y="860425"/>
            <a:ext cx="3270250" cy="4857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000" dirty="0"/>
              <a:t>Recursos No Tributarios</a:t>
            </a:r>
            <a:endParaRPr lang="es-ES_tradnl" sz="2000" dirty="0"/>
          </a:p>
        </p:txBody>
      </p:sp>
      <p:sp>
        <p:nvSpPr>
          <p:cNvPr id="13" name="Rectángulo redondeado 12"/>
          <p:cNvSpPr/>
          <p:nvPr/>
        </p:nvSpPr>
        <p:spPr>
          <a:xfrm>
            <a:off x="8866188" y="876300"/>
            <a:ext cx="3270250" cy="4857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000" dirty="0"/>
              <a:t>Rentas de la Propiedad</a:t>
            </a:r>
            <a:endParaRPr lang="es-ES_tradnl" sz="2000" dirty="0"/>
          </a:p>
        </p:txBody>
      </p:sp>
      <p:sp>
        <p:nvSpPr>
          <p:cNvPr id="14" name="Rectángulo redondeado 13"/>
          <p:cNvSpPr/>
          <p:nvPr/>
        </p:nvSpPr>
        <p:spPr>
          <a:xfrm>
            <a:off x="723900" y="2605088"/>
            <a:ext cx="2601913" cy="484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000" dirty="0"/>
              <a:t>Coparticipables</a:t>
            </a:r>
            <a:endParaRPr lang="es-ES_tradnl" sz="2000" dirty="0"/>
          </a:p>
        </p:txBody>
      </p:sp>
      <p:sp>
        <p:nvSpPr>
          <p:cNvPr id="15" name="Rectángulo redondeado 14"/>
          <p:cNvSpPr/>
          <p:nvPr/>
        </p:nvSpPr>
        <p:spPr>
          <a:xfrm>
            <a:off x="723900" y="1785938"/>
            <a:ext cx="2601913" cy="4857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000" dirty="0"/>
              <a:t>No Coparticipables</a:t>
            </a:r>
            <a:endParaRPr lang="es-ES_tradnl" sz="2000" dirty="0"/>
          </a:p>
        </p:txBody>
      </p:sp>
      <p:sp>
        <p:nvSpPr>
          <p:cNvPr id="16" name="Rectángulo redondeado 15"/>
          <p:cNvSpPr/>
          <p:nvPr/>
        </p:nvSpPr>
        <p:spPr>
          <a:xfrm>
            <a:off x="1550988" y="4156075"/>
            <a:ext cx="2600325" cy="6731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000" dirty="0"/>
              <a:t>Regímenes Especiales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000" dirty="0"/>
              <a:t>y</a:t>
            </a:r>
            <a:r>
              <a:rPr lang="es-ES_tradnl" sz="2000" dirty="0"/>
              <a:t> FFS</a:t>
            </a:r>
            <a:endParaRPr lang="es-ES_tradnl" sz="2000" dirty="0"/>
          </a:p>
        </p:txBody>
      </p:sp>
      <p:sp>
        <p:nvSpPr>
          <p:cNvPr id="17" name="Rectángulo redondeado 16"/>
          <p:cNvSpPr/>
          <p:nvPr/>
        </p:nvSpPr>
        <p:spPr>
          <a:xfrm>
            <a:off x="3525838" y="2413000"/>
            <a:ext cx="1738312" cy="242888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s-ES_tradnl" sz="1400" dirty="0"/>
              <a:t>Autarquía AFIP</a:t>
            </a:r>
          </a:p>
        </p:txBody>
      </p:sp>
      <p:sp>
        <p:nvSpPr>
          <p:cNvPr id="18" name="Rectángulo redondeado 17"/>
          <p:cNvSpPr/>
          <p:nvPr/>
        </p:nvSpPr>
        <p:spPr>
          <a:xfrm>
            <a:off x="5438775" y="2543175"/>
            <a:ext cx="2403475" cy="6111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000" dirty="0"/>
              <a:t>Masa Coparticipable Bruta</a:t>
            </a:r>
            <a:endParaRPr lang="es-ES_tradnl" sz="2000" dirty="0"/>
          </a:p>
        </p:txBody>
      </p:sp>
      <p:sp>
        <p:nvSpPr>
          <p:cNvPr id="19" name="Rectángulo redondeado 18"/>
          <p:cNvSpPr/>
          <p:nvPr/>
        </p:nvSpPr>
        <p:spPr>
          <a:xfrm>
            <a:off x="3525838" y="3195638"/>
            <a:ext cx="1738312" cy="242887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s-ES_tradnl" sz="1400" dirty="0"/>
              <a:t>Detracciones</a:t>
            </a:r>
          </a:p>
        </p:txBody>
      </p:sp>
      <p:sp>
        <p:nvSpPr>
          <p:cNvPr id="22" name="Rectángulo redondeado 21"/>
          <p:cNvSpPr/>
          <p:nvPr/>
        </p:nvSpPr>
        <p:spPr>
          <a:xfrm>
            <a:off x="9756775" y="2549525"/>
            <a:ext cx="2401888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000" dirty="0"/>
              <a:t>Masa Coparticipable Neta</a:t>
            </a:r>
            <a:endParaRPr lang="es-ES_tradnl" sz="2000" dirty="0"/>
          </a:p>
        </p:txBody>
      </p:sp>
      <p:sp>
        <p:nvSpPr>
          <p:cNvPr id="23" name="Rectángulo redondeado 22"/>
          <p:cNvSpPr/>
          <p:nvPr/>
        </p:nvSpPr>
        <p:spPr>
          <a:xfrm>
            <a:off x="7929563" y="2411413"/>
            <a:ext cx="1738312" cy="242887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s-ES_tradnl" sz="1400" dirty="0"/>
              <a:t>Retención ANSES</a:t>
            </a:r>
          </a:p>
        </p:txBody>
      </p:sp>
      <p:sp>
        <p:nvSpPr>
          <p:cNvPr id="24" name="Rectángulo redondeado 23"/>
          <p:cNvSpPr/>
          <p:nvPr/>
        </p:nvSpPr>
        <p:spPr>
          <a:xfrm>
            <a:off x="7929563" y="3171825"/>
            <a:ext cx="1738312" cy="242888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s-ES_tradnl" sz="1400" dirty="0" err="1"/>
              <a:t>Deseq</a:t>
            </a:r>
            <a:r>
              <a:rPr lang="es-ES_tradnl" sz="1400" dirty="0"/>
              <a:t>. Fiscales</a:t>
            </a:r>
          </a:p>
        </p:txBody>
      </p:sp>
      <p:cxnSp>
        <p:nvCxnSpPr>
          <p:cNvPr id="27" name="Conector angular 26"/>
          <p:cNvCxnSpPr>
            <a:stCxn id="14" idx="3"/>
            <a:endCxn id="18" idx="1"/>
          </p:cNvCxnSpPr>
          <p:nvPr/>
        </p:nvCxnSpPr>
        <p:spPr>
          <a:xfrm>
            <a:off x="3325813" y="2847975"/>
            <a:ext cx="2112962" cy="0"/>
          </a:xfrm>
          <a:prstGeom prst="bentConnector3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ector angular 29"/>
          <p:cNvCxnSpPr>
            <a:stCxn id="18" idx="3"/>
          </p:cNvCxnSpPr>
          <p:nvPr/>
        </p:nvCxnSpPr>
        <p:spPr>
          <a:xfrm flipV="1">
            <a:off x="7842250" y="2847975"/>
            <a:ext cx="1933575" cy="0"/>
          </a:xfrm>
          <a:prstGeom prst="bentConnector3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ector angular 31"/>
          <p:cNvCxnSpPr>
            <a:stCxn id="14" idx="2"/>
            <a:endCxn id="16" idx="1"/>
          </p:cNvCxnSpPr>
          <p:nvPr/>
        </p:nvCxnSpPr>
        <p:spPr>
          <a:xfrm rot="5400000">
            <a:off x="1085851" y="3554412"/>
            <a:ext cx="1403350" cy="473075"/>
          </a:xfrm>
          <a:prstGeom prst="bentConnector4">
            <a:avLst>
              <a:gd name="adj1" fmla="val 38014"/>
              <a:gd name="adj2" fmla="val 148224"/>
            </a:avLst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ector angular 34"/>
          <p:cNvCxnSpPr>
            <a:stCxn id="16" idx="3"/>
            <a:endCxn id="6" idx="2"/>
          </p:cNvCxnSpPr>
          <p:nvPr/>
        </p:nvCxnSpPr>
        <p:spPr>
          <a:xfrm>
            <a:off x="4151313" y="4492625"/>
            <a:ext cx="1752600" cy="723900"/>
          </a:xfrm>
          <a:prstGeom prst="bentConnector4">
            <a:avLst>
              <a:gd name="adj1" fmla="val 26546"/>
              <a:gd name="adj2" fmla="val 131559"/>
            </a:avLst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ector angular 38"/>
          <p:cNvCxnSpPr>
            <a:stCxn id="16" idx="3"/>
            <a:endCxn id="7" idx="2"/>
          </p:cNvCxnSpPr>
          <p:nvPr/>
        </p:nvCxnSpPr>
        <p:spPr>
          <a:xfrm>
            <a:off x="4151313" y="4492625"/>
            <a:ext cx="4325937" cy="723900"/>
          </a:xfrm>
          <a:prstGeom prst="bentConnector4">
            <a:avLst>
              <a:gd name="adj1" fmla="val 10713"/>
              <a:gd name="adj2" fmla="val 131559"/>
            </a:avLst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ector angular 44"/>
          <p:cNvCxnSpPr>
            <a:stCxn id="19" idx="2"/>
            <a:endCxn id="6" idx="1"/>
          </p:cNvCxnSpPr>
          <p:nvPr/>
        </p:nvCxnSpPr>
        <p:spPr>
          <a:xfrm rot="16200000" flipH="1">
            <a:off x="3970337" y="3862388"/>
            <a:ext cx="1535113" cy="687388"/>
          </a:xfrm>
          <a:prstGeom prst="bentConnector2">
            <a:avLst/>
          </a:prstGeom>
          <a:ln w="28575"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8" name="Conector angular 47"/>
          <p:cNvCxnSpPr>
            <a:endCxn id="7" idx="1"/>
          </p:cNvCxnSpPr>
          <p:nvPr/>
        </p:nvCxnSpPr>
        <p:spPr>
          <a:xfrm>
            <a:off x="4381500" y="3622675"/>
            <a:ext cx="3273425" cy="1350963"/>
          </a:xfrm>
          <a:prstGeom prst="bentConnector3">
            <a:avLst>
              <a:gd name="adj1" fmla="val 85982"/>
            </a:avLst>
          </a:prstGeom>
          <a:ln w="28575"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6" name="Conector angular 55"/>
          <p:cNvCxnSpPr>
            <a:stCxn id="24" idx="2"/>
            <a:endCxn id="7" idx="0"/>
          </p:cNvCxnSpPr>
          <p:nvPr/>
        </p:nvCxnSpPr>
        <p:spPr>
          <a:xfrm rot="5400000">
            <a:off x="7980363" y="3911600"/>
            <a:ext cx="1316037" cy="322263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9" name="Conector angular 58"/>
          <p:cNvCxnSpPr>
            <a:endCxn id="7" idx="3"/>
          </p:cNvCxnSpPr>
          <p:nvPr/>
        </p:nvCxnSpPr>
        <p:spPr>
          <a:xfrm rot="5400000">
            <a:off x="9255126" y="3238500"/>
            <a:ext cx="1778000" cy="1692275"/>
          </a:xfrm>
          <a:prstGeom prst="bentConnector2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Conector recto 71"/>
          <p:cNvCxnSpPr/>
          <p:nvPr/>
        </p:nvCxnSpPr>
        <p:spPr>
          <a:xfrm>
            <a:off x="1690688" y="679450"/>
            <a:ext cx="8824912" cy="0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Conector recto 73"/>
          <p:cNvCxnSpPr>
            <a:stCxn id="5" idx="2"/>
            <a:endCxn id="12" idx="0"/>
          </p:cNvCxnSpPr>
          <p:nvPr/>
        </p:nvCxnSpPr>
        <p:spPr>
          <a:xfrm flipH="1">
            <a:off x="6029325" y="528638"/>
            <a:ext cx="0" cy="331787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Conector recto 78"/>
          <p:cNvCxnSpPr/>
          <p:nvPr/>
        </p:nvCxnSpPr>
        <p:spPr>
          <a:xfrm flipH="1">
            <a:off x="10518775" y="681038"/>
            <a:ext cx="0" cy="331787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Conector recto 79"/>
          <p:cNvCxnSpPr/>
          <p:nvPr/>
        </p:nvCxnSpPr>
        <p:spPr>
          <a:xfrm flipH="1">
            <a:off x="1698625" y="666750"/>
            <a:ext cx="0" cy="331788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Conector angular 81"/>
          <p:cNvCxnSpPr>
            <a:stCxn id="11" idx="2"/>
            <a:endCxn id="15" idx="1"/>
          </p:cNvCxnSpPr>
          <p:nvPr/>
        </p:nvCxnSpPr>
        <p:spPr>
          <a:xfrm rot="5400000">
            <a:off x="865981" y="1204119"/>
            <a:ext cx="682625" cy="966788"/>
          </a:xfrm>
          <a:prstGeom prst="bentConnector4">
            <a:avLst>
              <a:gd name="adj1" fmla="val 32246"/>
              <a:gd name="adj2" fmla="val 123672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ector angular 83"/>
          <p:cNvCxnSpPr>
            <a:stCxn id="11" idx="2"/>
            <a:endCxn id="14" idx="1"/>
          </p:cNvCxnSpPr>
          <p:nvPr/>
        </p:nvCxnSpPr>
        <p:spPr>
          <a:xfrm rot="5400000">
            <a:off x="456406" y="1613694"/>
            <a:ext cx="1501775" cy="966788"/>
          </a:xfrm>
          <a:prstGeom prst="bentConnector4">
            <a:avLst>
              <a:gd name="adj1" fmla="val 14647"/>
              <a:gd name="adj2" fmla="val 123672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ctángulo redondeado 91"/>
          <p:cNvSpPr/>
          <p:nvPr/>
        </p:nvSpPr>
        <p:spPr>
          <a:xfrm>
            <a:off x="3013075" y="1130300"/>
            <a:ext cx="623888" cy="322263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600" dirty="0"/>
              <a:t>89%</a:t>
            </a:r>
          </a:p>
        </p:txBody>
      </p:sp>
      <p:sp>
        <p:nvSpPr>
          <p:cNvPr id="93" name="Rectángulo redondeado 92"/>
          <p:cNvSpPr/>
          <p:nvPr/>
        </p:nvSpPr>
        <p:spPr>
          <a:xfrm>
            <a:off x="7929563" y="122238"/>
            <a:ext cx="684212" cy="320675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600" dirty="0"/>
              <a:t>100%</a:t>
            </a:r>
          </a:p>
        </p:txBody>
      </p:sp>
      <p:sp>
        <p:nvSpPr>
          <p:cNvPr id="94" name="Rectángulo redondeado 93"/>
          <p:cNvSpPr/>
          <p:nvPr/>
        </p:nvSpPr>
        <p:spPr>
          <a:xfrm>
            <a:off x="514350" y="2965450"/>
            <a:ext cx="623888" cy="322263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600" dirty="0"/>
              <a:t>63%</a:t>
            </a:r>
          </a:p>
        </p:txBody>
      </p:sp>
      <p:sp>
        <p:nvSpPr>
          <p:cNvPr id="95" name="Rectángulo redondeado 94"/>
          <p:cNvSpPr/>
          <p:nvPr/>
        </p:nvSpPr>
        <p:spPr>
          <a:xfrm>
            <a:off x="8628063" y="5089525"/>
            <a:ext cx="739775" cy="322263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600" dirty="0"/>
              <a:t>24,5%</a:t>
            </a:r>
          </a:p>
        </p:txBody>
      </p:sp>
      <p:cxnSp>
        <p:nvCxnSpPr>
          <p:cNvPr id="42" name="Conector angular 41"/>
          <p:cNvCxnSpPr>
            <a:stCxn id="22" idx="2"/>
            <a:endCxn id="6" idx="0"/>
          </p:cNvCxnSpPr>
          <p:nvPr/>
        </p:nvCxnSpPr>
        <p:spPr>
          <a:xfrm rot="5400000">
            <a:off x="7644606" y="1418432"/>
            <a:ext cx="1571625" cy="5053012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Rectángulo redondeado 40"/>
          <p:cNvSpPr/>
          <p:nvPr/>
        </p:nvSpPr>
        <p:spPr>
          <a:xfrm>
            <a:off x="4949825" y="6210300"/>
            <a:ext cx="1643063" cy="4857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000" dirty="0"/>
              <a:t>ANSES</a:t>
            </a:r>
            <a:endParaRPr lang="es-ES_tradnl" sz="2000" dirty="0"/>
          </a:p>
        </p:txBody>
      </p:sp>
      <p:cxnSp>
        <p:nvCxnSpPr>
          <p:cNvPr id="43" name="Conector angular 42"/>
          <p:cNvCxnSpPr>
            <a:endCxn id="41" idx="1"/>
          </p:cNvCxnSpPr>
          <p:nvPr/>
        </p:nvCxnSpPr>
        <p:spPr>
          <a:xfrm rot="16200000" flipH="1">
            <a:off x="3087687" y="4591051"/>
            <a:ext cx="3014663" cy="709612"/>
          </a:xfrm>
          <a:prstGeom prst="bentConnector2">
            <a:avLst/>
          </a:prstGeom>
          <a:ln w="28575"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2" grpId="0" animBg="1"/>
      <p:bldP spid="23" grpId="0" animBg="1"/>
      <p:bldP spid="24" grpId="0" animBg="1"/>
      <p:bldP spid="92" grpId="0" animBg="1"/>
      <p:bldP spid="93" grpId="0" animBg="1"/>
      <p:bldP spid="94" grpId="0" animBg="1"/>
      <p:bldP spid="95" grpId="0" animBg="1"/>
      <p:bldP spid="4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Imagen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47063" y="3763963"/>
            <a:ext cx="3584575" cy="309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2" name="Imagen 7"/>
          <p:cNvPicPr>
            <a:picLocks noChangeAspect="1"/>
          </p:cNvPicPr>
          <p:nvPr/>
        </p:nvPicPr>
        <p:blipFill>
          <a:blip r:embed="rId4"/>
          <a:srcRect l="2" r="60680" b="1074"/>
          <a:stretch>
            <a:fillRect/>
          </a:stretch>
        </p:blipFill>
        <p:spPr bwMode="auto">
          <a:xfrm>
            <a:off x="0" y="0"/>
            <a:ext cx="1157288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Imagen 8"/>
          <p:cNvPicPr>
            <a:picLocks noChangeAspect="1"/>
          </p:cNvPicPr>
          <p:nvPr/>
        </p:nvPicPr>
        <p:blipFill>
          <a:blip r:embed="rId4"/>
          <a:srcRect l="40787"/>
          <a:stretch>
            <a:fillRect/>
          </a:stretch>
        </p:blipFill>
        <p:spPr bwMode="auto">
          <a:xfrm>
            <a:off x="10283825" y="42863"/>
            <a:ext cx="186690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1638" y="401638"/>
            <a:ext cx="5521325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10313" y="401638"/>
            <a:ext cx="5521325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1638" y="3630613"/>
            <a:ext cx="5521325" cy="322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ángulo 10"/>
          <p:cNvSpPr/>
          <p:nvPr/>
        </p:nvSpPr>
        <p:spPr>
          <a:xfrm>
            <a:off x="1238250" y="28575"/>
            <a:ext cx="9005888" cy="4492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/>
              <a:t>Lógica de la Distribución Secundaria</a:t>
            </a:r>
            <a:endParaRPr lang="es-ES_tradnl" sz="2000" b="1" dirty="0">
              <a:ea typeface="Calibri" charset="0"/>
              <a:cs typeface="Times New Roman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10313" y="3630613"/>
            <a:ext cx="5521325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Imagen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07425" y="3763963"/>
            <a:ext cx="3584575" cy="309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0" name="Imagen 7"/>
          <p:cNvPicPr>
            <a:picLocks noChangeAspect="1"/>
          </p:cNvPicPr>
          <p:nvPr/>
        </p:nvPicPr>
        <p:blipFill>
          <a:blip r:embed="rId4"/>
          <a:srcRect l="2" r="60680" b="1074"/>
          <a:stretch>
            <a:fillRect/>
          </a:stretch>
        </p:blipFill>
        <p:spPr bwMode="auto">
          <a:xfrm>
            <a:off x="0" y="0"/>
            <a:ext cx="1157288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Imagen 8"/>
          <p:cNvPicPr>
            <a:picLocks noChangeAspect="1"/>
          </p:cNvPicPr>
          <p:nvPr/>
        </p:nvPicPr>
        <p:blipFill>
          <a:blip r:embed="rId4"/>
          <a:srcRect l="40787"/>
          <a:stretch>
            <a:fillRect/>
          </a:stretch>
        </p:blipFill>
        <p:spPr bwMode="auto">
          <a:xfrm>
            <a:off x="10325100" y="42863"/>
            <a:ext cx="186690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Imagen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25638" y="1366838"/>
            <a:ext cx="7370762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ángulo 5"/>
          <p:cNvSpPr/>
          <p:nvPr/>
        </p:nvSpPr>
        <p:spPr>
          <a:xfrm>
            <a:off x="1238250" y="28575"/>
            <a:ext cx="9005888" cy="4492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/>
              <a:t>Programas Discrecionales</a:t>
            </a:r>
            <a:endParaRPr lang="es-ES_tradnl" sz="2000" b="1" dirty="0">
              <a:ea typeface="Calibri" charset="0"/>
              <a:cs typeface="Times New Roman" charset="0"/>
            </a:endParaRPr>
          </a:p>
        </p:txBody>
      </p:sp>
      <p:sp>
        <p:nvSpPr>
          <p:cNvPr id="7" name="23 CuadroTexto"/>
          <p:cNvSpPr txBox="1"/>
          <p:nvPr/>
        </p:nvSpPr>
        <p:spPr>
          <a:xfrm>
            <a:off x="3514725" y="750888"/>
            <a:ext cx="4452938" cy="522287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b="1" dirty="0"/>
              <a:t>Promoción y Asistencia Social: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b="1" dirty="0"/>
              <a:t>Argentina Trabaja ($15 mil millones)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Imagen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07425" y="3763963"/>
            <a:ext cx="3584575" cy="309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8" name="Imagen 7"/>
          <p:cNvPicPr>
            <a:picLocks noChangeAspect="1"/>
          </p:cNvPicPr>
          <p:nvPr/>
        </p:nvPicPr>
        <p:blipFill>
          <a:blip r:embed="rId4"/>
          <a:srcRect l="2" r="60680" b="1074"/>
          <a:stretch>
            <a:fillRect/>
          </a:stretch>
        </p:blipFill>
        <p:spPr bwMode="auto">
          <a:xfrm>
            <a:off x="0" y="0"/>
            <a:ext cx="1157288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Imagen 8"/>
          <p:cNvPicPr>
            <a:picLocks noChangeAspect="1"/>
          </p:cNvPicPr>
          <p:nvPr/>
        </p:nvPicPr>
        <p:blipFill>
          <a:blip r:embed="rId4"/>
          <a:srcRect l="40787"/>
          <a:stretch>
            <a:fillRect/>
          </a:stretch>
        </p:blipFill>
        <p:spPr bwMode="auto">
          <a:xfrm>
            <a:off x="10325100" y="42863"/>
            <a:ext cx="186690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ángulo 5"/>
          <p:cNvSpPr/>
          <p:nvPr/>
        </p:nvSpPr>
        <p:spPr>
          <a:xfrm>
            <a:off x="1238250" y="28575"/>
            <a:ext cx="9005888" cy="4492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/>
              <a:t>Programas Discrecionales</a:t>
            </a:r>
            <a:endParaRPr lang="es-ES_tradnl" sz="2000" b="1" dirty="0">
              <a:ea typeface="Calibri" charset="0"/>
              <a:cs typeface="Times New Roman" charset="0"/>
            </a:endParaRPr>
          </a:p>
        </p:txBody>
      </p:sp>
      <p:sp>
        <p:nvSpPr>
          <p:cNvPr id="11" name="23 CuadroTexto"/>
          <p:cNvSpPr txBox="1"/>
          <p:nvPr/>
        </p:nvSpPr>
        <p:spPr>
          <a:xfrm>
            <a:off x="3514725" y="654050"/>
            <a:ext cx="4452938" cy="522288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b="1" dirty="0"/>
              <a:t>Vivienda: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b="1" dirty="0"/>
              <a:t>Planes de Vivienda y Hábitat Nación ($23 mil millones)</a:t>
            </a:r>
          </a:p>
        </p:txBody>
      </p:sp>
      <p:pic>
        <p:nvPicPr>
          <p:cNvPr id="50182" name="Imagen 1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55813" y="1544638"/>
            <a:ext cx="7370762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Imagen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07425" y="3763963"/>
            <a:ext cx="3584575" cy="309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Imagen 7"/>
          <p:cNvPicPr>
            <a:picLocks noChangeAspect="1"/>
          </p:cNvPicPr>
          <p:nvPr/>
        </p:nvPicPr>
        <p:blipFill>
          <a:blip r:embed="rId4"/>
          <a:srcRect l="2" r="60680" b="1074"/>
          <a:stretch>
            <a:fillRect/>
          </a:stretch>
        </p:blipFill>
        <p:spPr bwMode="auto">
          <a:xfrm>
            <a:off x="0" y="0"/>
            <a:ext cx="1157288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Imagen 8"/>
          <p:cNvPicPr>
            <a:picLocks noChangeAspect="1"/>
          </p:cNvPicPr>
          <p:nvPr/>
        </p:nvPicPr>
        <p:blipFill>
          <a:blip r:embed="rId4"/>
          <a:srcRect l="40787"/>
          <a:stretch>
            <a:fillRect/>
          </a:stretch>
        </p:blipFill>
        <p:spPr bwMode="auto">
          <a:xfrm>
            <a:off x="10325100" y="42863"/>
            <a:ext cx="186690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ángulo redondeado 6"/>
          <p:cNvSpPr/>
          <p:nvPr/>
        </p:nvSpPr>
        <p:spPr>
          <a:xfrm>
            <a:off x="2008188" y="63500"/>
            <a:ext cx="8016875" cy="4857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000" dirty="0"/>
              <a:t>www.legislaturamendoza.gov.ar</a:t>
            </a:r>
            <a:endParaRPr lang="es-ES_tradnl" sz="2000" dirty="0"/>
          </a:p>
        </p:txBody>
      </p:sp>
      <p:pic>
        <p:nvPicPr>
          <p:cNvPr id="15365" name="1 Imagen" descr="Dibuj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90550"/>
            <a:ext cx="6635750" cy="317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6"/>
          <a:srcRect l="2045" t="16345" r="65237" b="7610"/>
          <a:stretch>
            <a:fillRect/>
          </a:stretch>
        </p:blipFill>
        <p:spPr bwMode="auto">
          <a:xfrm>
            <a:off x="5486400" y="2495550"/>
            <a:ext cx="6646863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Imagen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07425" y="3763963"/>
            <a:ext cx="3584575" cy="309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6" name="Imagen 7"/>
          <p:cNvPicPr>
            <a:picLocks noChangeAspect="1"/>
          </p:cNvPicPr>
          <p:nvPr/>
        </p:nvPicPr>
        <p:blipFill>
          <a:blip r:embed="rId4"/>
          <a:srcRect l="2" r="60680" b="1074"/>
          <a:stretch>
            <a:fillRect/>
          </a:stretch>
        </p:blipFill>
        <p:spPr bwMode="auto">
          <a:xfrm>
            <a:off x="0" y="0"/>
            <a:ext cx="1157288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7" name="Imagen 8"/>
          <p:cNvPicPr>
            <a:picLocks noChangeAspect="1"/>
          </p:cNvPicPr>
          <p:nvPr/>
        </p:nvPicPr>
        <p:blipFill>
          <a:blip r:embed="rId4"/>
          <a:srcRect l="40787"/>
          <a:stretch>
            <a:fillRect/>
          </a:stretch>
        </p:blipFill>
        <p:spPr bwMode="auto">
          <a:xfrm>
            <a:off x="10325100" y="42863"/>
            <a:ext cx="186690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ángulo 5"/>
          <p:cNvSpPr/>
          <p:nvPr/>
        </p:nvSpPr>
        <p:spPr>
          <a:xfrm>
            <a:off x="1238250" y="28575"/>
            <a:ext cx="9005888" cy="4492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/>
              <a:t>Programas Discrecionales</a:t>
            </a:r>
            <a:endParaRPr lang="es-ES_tradnl" sz="2000" b="1" dirty="0">
              <a:ea typeface="Calibri" charset="0"/>
              <a:cs typeface="Times New Roman" charset="0"/>
            </a:endParaRPr>
          </a:p>
        </p:txBody>
      </p:sp>
      <p:sp>
        <p:nvSpPr>
          <p:cNvPr id="12" name="23 CuadroTexto"/>
          <p:cNvSpPr txBox="1"/>
          <p:nvPr/>
        </p:nvSpPr>
        <p:spPr>
          <a:xfrm>
            <a:off x="3514725" y="715963"/>
            <a:ext cx="4452938" cy="522287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b="1" dirty="0"/>
              <a:t>Educación: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b="1" dirty="0"/>
              <a:t>FONID($21 mil millones)</a:t>
            </a:r>
          </a:p>
        </p:txBody>
      </p:sp>
      <p:pic>
        <p:nvPicPr>
          <p:cNvPr id="52230" name="Imagen 1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55813" y="1476375"/>
            <a:ext cx="7370762" cy="441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Imagen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07425" y="3763963"/>
            <a:ext cx="3584575" cy="309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4" name="Imagen 7"/>
          <p:cNvPicPr>
            <a:picLocks noChangeAspect="1"/>
          </p:cNvPicPr>
          <p:nvPr/>
        </p:nvPicPr>
        <p:blipFill>
          <a:blip r:embed="rId4"/>
          <a:srcRect l="2" r="60680" b="1074"/>
          <a:stretch>
            <a:fillRect/>
          </a:stretch>
        </p:blipFill>
        <p:spPr bwMode="auto">
          <a:xfrm>
            <a:off x="0" y="0"/>
            <a:ext cx="1157288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5" name="Imagen 8"/>
          <p:cNvPicPr>
            <a:picLocks noChangeAspect="1"/>
          </p:cNvPicPr>
          <p:nvPr/>
        </p:nvPicPr>
        <p:blipFill>
          <a:blip r:embed="rId4"/>
          <a:srcRect l="40787"/>
          <a:stretch>
            <a:fillRect/>
          </a:stretch>
        </p:blipFill>
        <p:spPr bwMode="auto">
          <a:xfrm>
            <a:off x="10325100" y="42863"/>
            <a:ext cx="186690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79538" y="852488"/>
            <a:ext cx="9548812" cy="577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Imagen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07425" y="3763963"/>
            <a:ext cx="3584575" cy="309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2" name="Imagen 7"/>
          <p:cNvPicPr>
            <a:picLocks noChangeAspect="1"/>
          </p:cNvPicPr>
          <p:nvPr/>
        </p:nvPicPr>
        <p:blipFill>
          <a:blip r:embed="rId4"/>
          <a:srcRect l="2" r="60680" b="1074"/>
          <a:stretch>
            <a:fillRect/>
          </a:stretch>
        </p:blipFill>
        <p:spPr bwMode="auto">
          <a:xfrm>
            <a:off x="0" y="0"/>
            <a:ext cx="1157288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3" name="Imagen 8"/>
          <p:cNvPicPr>
            <a:picLocks noChangeAspect="1"/>
          </p:cNvPicPr>
          <p:nvPr/>
        </p:nvPicPr>
        <p:blipFill>
          <a:blip r:embed="rId4"/>
          <a:srcRect l="40787"/>
          <a:stretch>
            <a:fillRect/>
          </a:stretch>
        </p:blipFill>
        <p:spPr bwMode="auto">
          <a:xfrm>
            <a:off x="10325100" y="42863"/>
            <a:ext cx="186690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10 CuadroTexto"/>
          <p:cNvSpPr txBox="1"/>
          <p:nvPr/>
        </p:nvSpPr>
        <p:spPr>
          <a:xfrm>
            <a:off x="506413" y="911225"/>
            <a:ext cx="11023600" cy="4603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2400" dirty="0"/>
              <a:t>Contexto para armar un nuevo esquema de Federalismo Fiscal: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238250" y="42863"/>
            <a:ext cx="9005888" cy="55403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/>
              <a:t>El Desafío de la Coparticipación Federal de Impuestos</a:t>
            </a:r>
            <a:endParaRPr lang="es-ES_tradnl" sz="2400" b="1" dirty="0">
              <a:ea typeface="Calibri" charset="0"/>
              <a:cs typeface="Times New Roman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506413" y="1751013"/>
            <a:ext cx="11023600" cy="4048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just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latin typeface="Arial" charset="0"/>
                <a:ea typeface="Calibri" charset="0"/>
                <a:cs typeface="Times New Roman" charset="0"/>
              </a:rPr>
              <a:t>Déficit Fiscal muy alto a nivel nacional.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506413" y="3036888"/>
            <a:ext cx="11023600" cy="4381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just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latin typeface="Arial" charset="0"/>
                <a:ea typeface="Calibri" charset="0"/>
                <a:cs typeface="Times New Roman" charset="0"/>
              </a:rPr>
              <a:t>Déficit Fiscal alto en las provincias.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506413" y="3690938"/>
            <a:ext cx="11023600" cy="4048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just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latin typeface="Arial" charset="0"/>
                <a:ea typeface="Calibri" charset="0"/>
                <a:cs typeface="Times New Roman" charset="0"/>
              </a:rPr>
              <a:t>Déficit del Sistema Previsional.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506413" y="4313238"/>
            <a:ext cx="11023600" cy="4381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just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latin typeface="Arial" charset="0"/>
                <a:ea typeface="Calibri" charset="0"/>
                <a:cs typeface="Times New Roman" charset="0"/>
              </a:rPr>
              <a:t>Distribución injusta entre provincias.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506413" y="4976813"/>
            <a:ext cx="11023600" cy="4048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just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latin typeface="Arial" charset="0"/>
                <a:ea typeface="Calibri" charset="0"/>
                <a:cs typeface="Times New Roman" charset="0"/>
              </a:rPr>
              <a:t>Requisitos jurídicos complejos.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506413" y="2378075"/>
            <a:ext cx="11023600" cy="4381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just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latin typeface="Arial" charset="0"/>
                <a:ea typeface="Calibri" charset="0"/>
                <a:cs typeface="Times New Roman" charset="0"/>
              </a:rPr>
              <a:t>Alta presión fiscal a nivel nacional.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Imagen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07425" y="3763963"/>
            <a:ext cx="3584575" cy="309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0" name="Imagen 7"/>
          <p:cNvPicPr>
            <a:picLocks noChangeAspect="1"/>
          </p:cNvPicPr>
          <p:nvPr/>
        </p:nvPicPr>
        <p:blipFill>
          <a:blip r:embed="rId4"/>
          <a:srcRect l="2" r="60680" b="1074"/>
          <a:stretch>
            <a:fillRect/>
          </a:stretch>
        </p:blipFill>
        <p:spPr bwMode="auto">
          <a:xfrm>
            <a:off x="0" y="0"/>
            <a:ext cx="1157288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1" name="Imagen 8"/>
          <p:cNvPicPr>
            <a:picLocks noChangeAspect="1"/>
          </p:cNvPicPr>
          <p:nvPr/>
        </p:nvPicPr>
        <p:blipFill>
          <a:blip r:embed="rId4"/>
          <a:srcRect l="40787"/>
          <a:stretch>
            <a:fillRect/>
          </a:stretch>
        </p:blipFill>
        <p:spPr bwMode="auto">
          <a:xfrm>
            <a:off x="10325100" y="42863"/>
            <a:ext cx="186690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10 CuadroTexto"/>
          <p:cNvSpPr txBox="1"/>
          <p:nvPr/>
        </p:nvSpPr>
        <p:spPr>
          <a:xfrm>
            <a:off x="506413" y="911225"/>
            <a:ext cx="11023600" cy="4603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2400" dirty="0"/>
              <a:t>Principios para armar un nuevo esquema de Federalismo Fiscal: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238250" y="42863"/>
            <a:ext cx="9005888" cy="55403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/>
              <a:t>El Desafío de la Coparticipación Federal de Impuestos</a:t>
            </a:r>
            <a:endParaRPr lang="es-ES_tradnl" sz="2400" b="1" dirty="0">
              <a:ea typeface="Calibri" charset="0"/>
              <a:cs typeface="Times New Roman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506413" y="1735138"/>
            <a:ext cx="11023600" cy="4381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just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latin typeface="Arial" charset="0"/>
                <a:ea typeface="Calibri" charset="0"/>
                <a:cs typeface="Times New Roman" charset="0"/>
              </a:rPr>
              <a:t>Simplificar el sistema y hacerlo más transparente. (Órgano Federal Fiscal)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506413" y="3036888"/>
            <a:ext cx="11023600" cy="4381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just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latin typeface="Arial" charset="0"/>
                <a:ea typeface="Calibri" charset="0"/>
                <a:cs typeface="Times New Roman" charset="0"/>
              </a:rPr>
              <a:t>Disminuir y reformar programas de transferencias no automáticas.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506413" y="5035550"/>
            <a:ext cx="11023600" cy="4381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just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latin typeface="Arial" charset="0"/>
                <a:ea typeface="Calibri" charset="0"/>
                <a:cs typeface="Times New Roman" charset="0"/>
              </a:rPr>
              <a:t>Aplicación paulatina del nuevo sistema.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506413" y="3717925"/>
            <a:ext cx="11023600" cy="4381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just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latin typeface="Arial" charset="0"/>
                <a:ea typeface="Calibri" charset="0"/>
                <a:cs typeface="Times New Roman" charset="0"/>
              </a:rPr>
              <a:t>Recursos automáticos a Provincias: de libre disponibilidad.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506413" y="2378075"/>
            <a:ext cx="11023600" cy="4381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just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latin typeface="Arial" charset="0"/>
                <a:ea typeface="Calibri" charset="0"/>
                <a:cs typeface="Times New Roman" charset="0"/>
              </a:rPr>
              <a:t>Cuidar el equilibrio previsional.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506413" y="4376738"/>
            <a:ext cx="11023600" cy="4397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just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latin typeface="Arial" charset="0"/>
                <a:ea typeface="Calibri" charset="0"/>
                <a:cs typeface="Times New Roman" charset="0"/>
              </a:rPr>
              <a:t>Distribución secundaria: nuevo sistema que contemple los conceptos de equidad y eficiencia.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3" grpId="0" animBg="1"/>
      <p:bldP spid="15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Imagen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07425" y="3763963"/>
            <a:ext cx="3584575" cy="309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18" name="Imagen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152775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19" name="Imagen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69988" y="1681163"/>
            <a:ext cx="10301287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Imagen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07425" y="3763963"/>
            <a:ext cx="3584575" cy="309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2" name="Imagen 7"/>
          <p:cNvPicPr>
            <a:picLocks noChangeAspect="1"/>
          </p:cNvPicPr>
          <p:nvPr/>
        </p:nvPicPr>
        <p:blipFill>
          <a:blip r:embed="rId4"/>
          <a:srcRect l="2" r="60680" b="1074"/>
          <a:stretch>
            <a:fillRect/>
          </a:stretch>
        </p:blipFill>
        <p:spPr bwMode="auto">
          <a:xfrm>
            <a:off x="0" y="0"/>
            <a:ext cx="1157288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3" name="Imagen 8"/>
          <p:cNvPicPr>
            <a:picLocks noChangeAspect="1"/>
          </p:cNvPicPr>
          <p:nvPr/>
        </p:nvPicPr>
        <p:blipFill>
          <a:blip r:embed="rId4"/>
          <a:srcRect l="40787"/>
          <a:stretch>
            <a:fillRect/>
          </a:stretch>
        </p:blipFill>
        <p:spPr bwMode="auto">
          <a:xfrm>
            <a:off x="10325100" y="42863"/>
            <a:ext cx="186690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Imagen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07425" y="3763963"/>
            <a:ext cx="3584575" cy="309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Imagen 7"/>
          <p:cNvPicPr>
            <a:picLocks noChangeAspect="1"/>
          </p:cNvPicPr>
          <p:nvPr/>
        </p:nvPicPr>
        <p:blipFill>
          <a:blip r:embed="rId4"/>
          <a:srcRect l="2" r="60680" b="1074"/>
          <a:stretch>
            <a:fillRect/>
          </a:stretch>
        </p:blipFill>
        <p:spPr bwMode="auto">
          <a:xfrm>
            <a:off x="0" y="0"/>
            <a:ext cx="1157288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Imagen 8"/>
          <p:cNvPicPr>
            <a:picLocks noChangeAspect="1"/>
          </p:cNvPicPr>
          <p:nvPr/>
        </p:nvPicPr>
        <p:blipFill>
          <a:blip r:embed="rId4"/>
          <a:srcRect l="40787"/>
          <a:stretch>
            <a:fillRect/>
          </a:stretch>
        </p:blipFill>
        <p:spPr bwMode="auto">
          <a:xfrm>
            <a:off x="10325100" y="42863"/>
            <a:ext cx="186690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ángulo 5"/>
          <p:cNvSpPr/>
          <p:nvPr/>
        </p:nvSpPr>
        <p:spPr>
          <a:xfrm>
            <a:off x="2754313" y="2473325"/>
            <a:ext cx="7456487" cy="11461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Times New Roman" charset="0"/>
              </a:rPr>
              <a:t>EJECUCIÓN PRESUPUESTARIA 2016</a:t>
            </a:r>
          </a:p>
          <a:p>
            <a:pPr algn="ctr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" sz="2800" dirty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  <a:latin typeface="Arial" charset="0"/>
              <a:ea typeface="Times New Roman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Times New Roman" charset="0"/>
              </a:rPr>
              <a:t>LEGISLATURA Y CÁMARA DE SENADORES</a:t>
            </a:r>
            <a:endParaRPr lang="es-ES_tradnl" sz="2800" dirty="0">
              <a:latin typeface="Times New Roman" charset="0"/>
              <a:ea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Imagen 7"/>
          <p:cNvPicPr>
            <a:picLocks noChangeAspect="1"/>
          </p:cNvPicPr>
          <p:nvPr/>
        </p:nvPicPr>
        <p:blipFill>
          <a:blip r:embed="rId3"/>
          <a:srcRect l="2" r="60680" b="1074"/>
          <a:stretch>
            <a:fillRect/>
          </a:stretch>
        </p:blipFill>
        <p:spPr bwMode="auto">
          <a:xfrm>
            <a:off x="0" y="0"/>
            <a:ext cx="1157288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Imagen 8"/>
          <p:cNvPicPr>
            <a:picLocks noChangeAspect="1"/>
          </p:cNvPicPr>
          <p:nvPr/>
        </p:nvPicPr>
        <p:blipFill>
          <a:blip r:embed="rId3"/>
          <a:srcRect l="40787"/>
          <a:stretch>
            <a:fillRect/>
          </a:stretch>
        </p:blipFill>
        <p:spPr bwMode="auto">
          <a:xfrm>
            <a:off x="10325100" y="42863"/>
            <a:ext cx="186690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ángulo 4"/>
          <p:cNvSpPr/>
          <p:nvPr/>
        </p:nvSpPr>
        <p:spPr>
          <a:xfrm>
            <a:off x="1238250" y="42863"/>
            <a:ext cx="9005888" cy="55403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/>
              <a:t>Erogaciones Legislatura y Cámara de Senadores. Año 2016.</a:t>
            </a:r>
            <a:endParaRPr lang="es-ES_tradnl" sz="2400" b="1" dirty="0">
              <a:ea typeface="Calibri" charset="0"/>
              <a:cs typeface="Times New Roman" charset="0"/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3811588" y="1676400"/>
            <a:ext cx="2635250" cy="966788"/>
          </a:xfrm>
          <a:prstGeom prst="roundRect">
            <a:avLst/>
          </a:prstGeom>
          <a:solidFill>
            <a:srgbClr val="3379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3400" dirty="0"/>
              <a:t>Erogaciones </a:t>
            </a:r>
            <a:r>
              <a:rPr lang="es-AR" sz="3400" dirty="0"/>
              <a:t>Totales</a:t>
            </a:r>
            <a:endParaRPr lang="es-AR" dirty="0"/>
          </a:p>
        </p:txBody>
      </p:sp>
      <p:sp>
        <p:nvSpPr>
          <p:cNvPr id="26" name="25 Elipse"/>
          <p:cNvSpPr/>
          <p:nvPr/>
        </p:nvSpPr>
        <p:spPr>
          <a:xfrm>
            <a:off x="6207125" y="1119188"/>
            <a:ext cx="2082800" cy="2081212"/>
          </a:xfrm>
          <a:prstGeom prst="ellipse">
            <a:avLst/>
          </a:prstGeom>
          <a:solidFill>
            <a:srgbClr val="B761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2800" b="1" dirty="0"/>
              <a:t>$ 284 millones</a:t>
            </a:r>
            <a:endParaRPr lang="es-AR" sz="2800" b="1" dirty="0"/>
          </a:p>
        </p:txBody>
      </p:sp>
      <p:sp>
        <p:nvSpPr>
          <p:cNvPr id="19" name="18 Rectángulo redondeado"/>
          <p:cNvSpPr/>
          <p:nvPr/>
        </p:nvSpPr>
        <p:spPr>
          <a:xfrm>
            <a:off x="889000" y="4421188"/>
            <a:ext cx="2635250" cy="968375"/>
          </a:xfrm>
          <a:prstGeom prst="roundRect">
            <a:avLst/>
          </a:prstGeom>
          <a:solidFill>
            <a:srgbClr val="98C8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3400" dirty="0"/>
              <a:t>Gastos Corrientes</a:t>
            </a:r>
            <a:endParaRPr lang="es-AR" dirty="0"/>
          </a:p>
        </p:txBody>
      </p:sp>
      <p:sp>
        <p:nvSpPr>
          <p:cNvPr id="27" name="26 Elipse"/>
          <p:cNvSpPr/>
          <p:nvPr/>
        </p:nvSpPr>
        <p:spPr>
          <a:xfrm>
            <a:off x="3136900" y="3835400"/>
            <a:ext cx="2082800" cy="2081213"/>
          </a:xfrm>
          <a:prstGeom prst="ellipse">
            <a:avLst/>
          </a:prstGeom>
          <a:solidFill>
            <a:srgbClr val="E3AF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2800" b="1" dirty="0"/>
              <a:t>$ 274 millones</a:t>
            </a:r>
            <a:endParaRPr lang="es-AR" sz="2800" b="1" dirty="0"/>
          </a:p>
        </p:txBody>
      </p:sp>
      <p:sp>
        <p:nvSpPr>
          <p:cNvPr id="20" name="19 Rectángulo redondeado"/>
          <p:cNvSpPr/>
          <p:nvPr/>
        </p:nvSpPr>
        <p:spPr>
          <a:xfrm>
            <a:off x="6318250" y="4438650"/>
            <a:ext cx="2635250" cy="968375"/>
          </a:xfrm>
          <a:prstGeom prst="roundRect">
            <a:avLst/>
          </a:prstGeom>
          <a:solidFill>
            <a:srgbClr val="98C8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3400" dirty="0"/>
              <a:t>Gastos de Capital</a:t>
            </a:r>
            <a:endParaRPr lang="es-AR" dirty="0"/>
          </a:p>
        </p:txBody>
      </p:sp>
      <p:sp>
        <p:nvSpPr>
          <p:cNvPr id="21" name="20 Elipse"/>
          <p:cNvSpPr/>
          <p:nvPr/>
        </p:nvSpPr>
        <p:spPr>
          <a:xfrm>
            <a:off x="8566150" y="3852863"/>
            <a:ext cx="2081213" cy="2081212"/>
          </a:xfrm>
          <a:prstGeom prst="ellipse">
            <a:avLst/>
          </a:prstGeom>
          <a:solidFill>
            <a:srgbClr val="E3AF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2800" b="1" dirty="0"/>
              <a:t>$ 10 millones</a:t>
            </a:r>
            <a:endParaRPr lang="es-A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6" grpId="0" animBg="1"/>
      <p:bldP spid="19" grpId="0" animBg="1"/>
      <p:bldP spid="27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Imagen 7"/>
          <p:cNvPicPr>
            <a:picLocks noChangeAspect="1"/>
          </p:cNvPicPr>
          <p:nvPr/>
        </p:nvPicPr>
        <p:blipFill>
          <a:blip r:embed="rId3"/>
          <a:srcRect l="2" r="60680" b="1074"/>
          <a:stretch>
            <a:fillRect/>
          </a:stretch>
        </p:blipFill>
        <p:spPr bwMode="auto">
          <a:xfrm>
            <a:off x="0" y="0"/>
            <a:ext cx="1157288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Imagen 8"/>
          <p:cNvPicPr>
            <a:picLocks noChangeAspect="1"/>
          </p:cNvPicPr>
          <p:nvPr/>
        </p:nvPicPr>
        <p:blipFill>
          <a:blip r:embed="rId3"/>
          <a:srcRect l="40787"/>
          <a:stretch>
            <a:fillRect/>
          </a:stretch>
        </p:blipFill>
        <p:spPr bwMode="auto">
          <a:xfrm>
            <a:off x="10325100" y="42863"/>
            <a:ext cx="186690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ángulo 4"/>
          <p:cNvSpPr/>
          <p:nvPr/>
        </p:nvSpPr>
        <p:spPr>
          <a:xfrm>
            <a:off x="1238250" y="42863"/>
            <a:ext cx="9005888" cy="55403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/>
              <a:t>Composición de las erogaciones totales. Año 2016.</a:t>
            </a:r>
            <a:endParaRPr lang="es-ES_tradnl" sz="2400" b="1" dirty="0">
              <a:ea typeface="Calibri" charset="0"/>
              <a:cs typeface="Times New Roman" charset="0"/>
            </a:endParaRPr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84313" y="1363663"/>
            <a:ext cx="9183687" cy="512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Imagen 7"/>
          <p:cNvPicPr>
            <a:picLocks noChangeAspect="1"/>
          </p:cNvPicPr>
          <p:nvPr/>
        </p:nvPicPr>
        <p:blipFill>
          <a:blip r:embed="rId3"/>
          <a:srcRect l="2" r="60680" b="1074"/>
          <a:stretch>
            <a:fillRect/>
          </a:stretch>
        </p:blipFill>
        <p:spPr bwMode="auto">
          <a:xfrm>
            <a:off x="0" y="0"/>
            <a:ext cx="1157288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Imagen 8"/>
          <p:cNvPicPr>
            <a:picLocks noChangeAspect="1"/>
          </p:cNvPicPr>
          <p:nvPr/>
        </p:nvPicPr>
        <p:blipFill>
          <a:blip r:embed="rId3"/>
          <a:srcRect l="40787"/>
          <a:stretch>
            <a:fillRect/>
          </a:stretch>
        </p:blipFill>
        <p:spPr bwMode="auto">
          <a:xfrm>
            <a:off x="10325100" y="42863"/>
            <a:ext cx="186690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ángulo 4"/>
          <p:cNvSpPr/>
          <p:nvPr/>
        </p:nvSpPr>
        <p:spPr>
          <a:xfrm>
            <a:off x="1238250" y="42863"/>
            <a:ext cx="9005888" cy="5191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/>
              <a:t>Variación interanual de las erogaciones totales</a:t>
            </a:r>
            <a:endParaRPr lang="es-ES_tradnl" sz="2400" b="1" dirty="0">
              <a:ea typeface="Calibri" charset="0"/>
              <a:cs typeface="Times New Roman" charset="0"/>
            </a:endParaRPr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30388" y="1090613"/>
            <a:ext cx="8026400" cy="504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Imagen 7"/>
          <p:cNvPicPr>
            <a:picLocks noChangeAspect="1"/>
          </p:cNvPicPr>
          <p:nvPr/>
        </p:nvPicPr>
        <p:blipFill>
          <a:blip r:embed="rId3"/>
          <a:srcRect l="2" r="60680" b="1074"/>
          <a:stretch>
            <a:fillRect/>
          </a:stretch>
        </p:blipFill>
        <p:spPr bwMode="auto">
          <a:xfrm>
            <a:off x="0" y="0"/>
            <a:ext cx="1157288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Imagen 8"/>
          <p:cNvPicPr>
            <a:picLocks noChangeAspect="1"/>
          </p:cNvPicPr>
          <p:nvPr/>
        </p:nvPicPr>
        <p:blipFill>
          <a:blip r:embed="rId3"/>
          <a:srcRect l="40787"/>
          <a:stretch>
            <a:fillRect/>
          </a:stretch>
        </p:blipFill>
        <p:spPr bwMode="auto">
          <a:xfrm>
            <a:off x="10325100" y="42863"/>
            <a:ext cx="186690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ángulo 4"/>
          <p:cNvSpPr/>
          <p:nvPr/>
        </p:nvSpPr>
        <p:spPr>
          <a:xfrm>
            <a:off x="1238250" y="42863"/>
            <a:ext cx="9005888" cy="5191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/>
              <a:t>Comparación de la Variación interanual de las erogaciones totales</a:t>
            </a:r>
            <a:endParaRPr lang="es-ES_tradnl" sz="2400" b="1" dirty="0">
              <a:ea typeface="Calibri" charset="0"/>
              <a:cs typeface="Times New Roman" charset="0"/>
            </a:endParaRPr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7363" y="1163638"/>
            <a:ext cx="7956550" cy="538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Imagen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07425" y="3763963"/>
            <a:ext cx="3584575" cy="309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Imagen 7"/>
          <p:cNvPicPr>
            <a:picLocks noChangeAspect="1"/>
          </p:cNvPicPr>
          <p:nvPr/>
        </p:nvPicPr>
        <p:blipFill>
          <a:blip r:embed="rId4"/>
          <a:srcRect l="2" r="60680" b="1074"/>
          <a:stretch>
            <a:fillRect/>
          </a:stretch>
        </p:blipFill>
        <p:spPr bwMode="auto">
          <a:xfrm>
            <a:off x="0" y="0"/>
            <a:ext cx="1157288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Imagen 8"/>
          <p:cNvPicPr>
            <a:picLocks noChangeAspect="1"/>
          </p:cNvPicPr>
          <p:nvPr/>
        </p:nvPicPr>
        <p:blipFill>
          <a:blip r:embed="rId4"/>
          <a:srcRect l="40787"/>
          <a:stretch>
            <a:fillRect/>
          </a:stretch>
        </p:blipFill>
        <p:spPr bwMode="auto">
          <a:xfrm>
            <a:off x="10325100" y="42863"/>
            <a:ext cx="186690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ángulo 5"/>
          <p:cNvSpPr/>
          <p:nvPr/>
        </p:nvSpPr>
        <p:spPr>
          <a:xfrm>
            <a:off x="1238250" y="42863"/>
            <a:ext cx="9005888" cy="55403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/>
              <a:t>Variación interanual por concepto. Año 2016.</a:t>
            </a:r>
            <a:endParaRPr lang="es-ES_tradnl" sz="2400" b="1" dirty="0">
              <a:ea typeface="Calibri" charset="0"/>
              <a:cs typeface="Times New Roman" charset="0"/>
            </a:endParaRPr>
          </a:p>
        </p:txBody>
      </p:sp>
      <p:pic>
        <p:nvPicPr>
          <p:cNvPr id="27653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38250" y="920750"/>
            <a:ext cx="9332913" cy="493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Imagen 7"/>
          <p:cNvPicPr>
            <a:picLocks noChangeAspect="1"/>
          </p:cNvPicPr>
          <p:nvPr/>
        </p:nvPicPr>
        <p:blipFill>
          <a:blip r:embed="rId3"/>
          <a:srcRect l="2" r="60680" b="1074"/>
          <a:stretch>
            <a:fillRect/>
          </a:stretch>
        </p:blipFill>
        <p:spPr bwMode="auto">
          <a:xfrm>
            <a:off x="0" y="0"/>
            <a:ext cx="1157288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Imagen 8"/>
          <p:cNvPicPr>
            <a:picLocks noChangeAspect="1"/>
          </p:cNvPicPr>
          <p:nvPr/>
        </p:nvPicPr>
        <p:blipFill>
          <a:blip r:embed="rId3"/>
          <a:srcRect l="40787"/>
          <a:stretch>
            <a:fillRect/>
          </a:stretch>
        </p:blipFill>
        <p:spPr bwMode="auto">
          <a:xfrm>
            <a:off x="10325100" y="42863"/>
            <a:ext cx="186690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ángulo 4"/>
          <p:cNvSpPr/>
          <p:nvPr/>
        </p:nvSpPr>
        <p:spPr>
          <a:xfrm>
            <a:off x="1238250" y="42863"/>
            <a:ext cx="9005888" cy="5191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/>
              <a:t>Gasto ejecutado vs presupuestado</a:t>
            </a:r>
            <a:endParaRPr lang="es-ES_tradnl" sz="2400" b="1" dirty="0">
              <a:ea typeface="Calibri" charset="0"/>
              <a:cs typeface="Times New Roman" charset="0"/>
            </a:endParaRPr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98663" y="1538288"/>
            <a:ext cx="7429500" cy="459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4966</TotalTime>
  <Words>720</Words>
  <Application>Microsoft Office PowerPoint</Application>
  <PresentationFormat>Personalizado</PresentationFormat>
  <Paragraphs>320</Paragraphs>
  <Slides>25</Slides>
  <Notes>23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Plantilla de diseño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1" baseType="lpstr">
      <vt:lpstr>Calibri</vt:lpstr>
      <vt:lpstr>Arial</vt:lpstr>
      <vt:lpstr>Calibri Light</vt:lpstr>
      <vt:lpstr>Times New Roman</vt:lpstr>
      <vt:lpstr>Courier New</vt:lpstr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Alfonso Brandi</dc:creator>
  <cp:lastModifiedBy>prensa</cp:lastModifiedBy>
  <cp:revision>382</cp:revision>
  <cp:lastPrinted>2016-10-13T13:28:27Z</cp:lastPrinted>
  <dcterms:created xsi:type="dcterms:W3CDTF">2016-01-25T15:47:56Z</dcterms:created>
  <dcterms:modified xsi:type="dcterms:W3CDTF">2017-03-30T18:01:09Z</dcterms:modified>
</cp:coreProperties>
</file>